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71" r:id="rId4"/>
    <p:sldMasterId id="2147483672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</p:sldIdLst>
  <p:sldSz cy="5143500" cx="9144000"/>
  <p:notesSz cx="6858000" cy="9144000"/>
  <p:embeddedFontLst>
    <p:embeddedFont>
      <p:font typeface="Roboto Black"/>
      <p:bold r:id="rId64"/>
      <p:boldItalic r:id="rId65"/>
    </p:embeddedFont>
    <p:embeddedFont>
      <p:font typeface="Roboto"/>
      <p:regular r:id="rId66"/>
      <p:bold r:id="rId67"/>
      <p:italic r:id="rId68"/>
      <p:boldItalic r:id="rId6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20" Type="http://schemas.openxmlformats.org/officeDocument/2006/relationships/slide" Target="slides/slide14.xml"/><Relationship Id="rId64" Type="http://schemas.openxmlformats.org/officeDocument/2006/relationships/font" Target="fonts/RobotoBlack-bold.fntdata"/><Relationship Id="rId63" Type="http://schemas.openxmlformats.org/officeDocument/2006/relationships/slide" Target="slides/slide57.xml"/><Relationship Id="rId22" Type="http://schemas.openxmlformats.org/officeDocument/2006/relationships/slide" Target="slides/slide16.xml"/><Relationship Id="rId66" Type="http://schemas.openxmlformats.org/officeDocument/2006/relationships/font" Target="fonts/Roboto-regular.fntdata"/><Relationship Id="rId21" Type="http://schemas.openxmlformats.org/officeDocument/2006/relationships/slide" Target="slides/slide15.xml"/><Relationship Id="rId65" Type="http://schemas.openxmlformats.org/officeDocument/2006/relationships/font" Target="fonts/RobotoBlack-boldItalic.fntdata"/><Relationship Id="rId24" Type="http://schemas.openxmlformats.org/officeDocument/2006/relationships/slide" Target="slides/slide18.xml"/><Relationship Id="rId68" Type="http://schemas.openxmlformats.org/officeDocument/2006/relationships/font" Target="fonts/Roboto-italic.fntdata"/><Relationship Id="rId23" Type="http://schemas.openxmlformats.org/officeDocument/2006/relationships/slide" Target="slides/slide17.xml"/><Relationship Id="rId67" Type="http://schemas.openxmlformats.org/officeDocument/2006/relationships/font" Target="fonts/Roboto-bold.fntdata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font" Target="fonts/Roboto-boldItalic.fntdata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8d8fb6ffbc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8d8fb6ffbc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867783c732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867783c732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867783c732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867783c732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867783c732_0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867783c732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8d8fb6ffbc_0_6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8d8fb6ffbc_0_6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Ask apprentice to explain what customer lifecycle is…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8d8fb6ffbc_0_4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8d8fb6ffbc_0_4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8d8fb6ffbc_0_4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8d8fb6ffbc_0_4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867783c732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867783c732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Ask apprentice to explain what customer lifecycle is…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867783c732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867783c732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You can completely bypass GitHub if you have a shared drive with other users, such as those on a private network within an organisation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867783c732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867783c732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867783c732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867783c732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867a8bd98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867a8bd98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Ask apprentice to explain what customer lifecycle is…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867783c732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867783c732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867783c732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867783c732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867783c732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867783c732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8d8fb6ffbc_0_6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8d8fb6ffbc_0_6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Ask apprentice to explain what customer lifecycle is…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8d8fb6ffbc_0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8d8fb6ffbc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8d8fb6ffbc_0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8d8fb6ffbc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8d8fb6ffbc_0_4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8d8fb6ffbc_0_4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8d8fb6ffbc_0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8d8fb6ffbc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8d8fb6ffbc_0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8d8fb6ffbc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8d8fb6ffbc_0_6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8d8fb6ffbc_0_6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8d8fb6ffbc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8d8fb6ffbc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8d8fb6ffbc_0_6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8d8fb6ffbc_0_6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8d8fb6ffbc_0_8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8d8fb6ffbc_0_8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Ask apprentice to explain what customer lifecycle is…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8d8fb6ffbc_0_6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8d8fb6ffbc_0_6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8d8fb6ffbc_0_8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8d8fb6ffbc_0_8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8d8fb6ffbc_0_8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8d8fb6ffbc_0_8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8d8fb6ffbc_0_8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8d8fb6ffbc_0_8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8d8fb6ffbc_0_8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8d8fb6ffbc_0_8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8d8fb6ffbc_0_8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8d8fb6ffbc_0_8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8d8fb6ffbc_0_10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8d8fb6ffbc_0_10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8d8fb6ffbc_0_10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8d8fb6ffbc_0_10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8d8fb6ffbc_0_5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8d8fb6ffbc_0_5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8d8fb6ffbc_0_8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8d8fb6ffbc_0_8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Ask apprentice to explain what customer lifecycle is…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8d8fb6ffbc_0_5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8d8fb6ffbc_0_5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8d8fb6ffbc_0_10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8d8fb6ffbc_0_10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8d8fb6ffbc_0_10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8d8fb6ffbc_0_10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8d8fb6ffbc_0_5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8d8fb6ffbc_0_5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8d8fb6ffbc_0_8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8d8fb6ffbc_0_8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Ask apprentice to explain what customer lifecycle is…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8d8fb6ffbc_0_8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8d8fb6ffbc_0_8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867783c732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867783c732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867783c732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867783c732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867783c732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g867783c732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8d8fb6ffbc_0_5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8d8fb6ffbc_0_5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867783c732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867783c732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8d8fb6ffbc_0_8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g8d8fb6ffbc_0_8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Ask apprentice to explain what customer lifecycle is…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8d8fb6ffbc_0_8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8d8fb6ffbc_0_8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8d8fb6ffbc_0_5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Google Shape;561;g8d8fb6ffbc_0_5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867783c732_0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8" name="Google Shape;568;g867783c732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Ask apprentice to explain what customer lifecycle is…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867783c732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867783c732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8db63838bf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8" name="Google Shape;578;g8db63838bf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Ask apprentice to explain what customer lifecycle is…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8d8fb6ffbc_0_8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8d8fb6ffbc_0_8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867a8bd981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867a8bd981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Ask apprentice to explain what customer lifecycle is…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867a8bd981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867a8bd981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867783c732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867783c732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Ask apprentice to explain what customer lifecycle is…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867783c732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867783c732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3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3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resentation Intro Page" type="tx">
  <p:cSld name="TITLE_AND_BODY">
    <p:bg>
      <p:bgPr>
        <a:solidFill>
          <a:srgbClr val="16264D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56" name="Google Shape;56;p14"/>
          <p:cNvPicPr preferRelativeResize="0"/>
          <p:nvPr/>
        </p:nvPicPr>
        <p:blipFill rotWithShape="1">
          <a:blip r:embed="rId2">
            <a:alphaModFix/>
          </a:blip>
          <a:srcRect b="0" l="17765" r="23604" t="75133"/>
          <a:stretch/>
        </p:blipFill>
        <p:spPr>
          <a:xfrm>
            <a:off x="0" y="0"/>
            <a:ext cx="9144003" cy="143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4"/>
          <p:cNvPicPr preferRelativeResize="0"/>
          <p:nvPr/>
        </p:nvPicPr>
        <p:blipFill rotWithShape="1">
          <a:blip r:embed="rId2">
            <a:alphaModFix/>
          </a:blip>
          <a:srcRect b="0" l="17765" r="23604" t="75133"/>
          <a:stretch/>
        </p:blipFill>
        <p:spPr>
          <a:xfrm rot="10800000">
            <a:off x="0" y="3712000"/>
            <a:ext cx="9144003" cy="1431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H_logo_horizontal_white[1].png" id="58" name="Google Shape;58;p14"/>
          <p:cNvPicPr preferRelativeResize="0"/>
          <p:nvPr/>
        </p:nvPicPr>
        <p:blipFill rotWithShape="1">
          <a:blip r:embed="rId3">
            <a:alphaModFix/>
          </a:blip>
          <a:srcRect b="0" l="0" r="63098" t="0"/>
          <a:stretch/>
        </p:blipFill>
        <p:spPr>
          <a:xfrm>
            <a:off x="7512775" y="4161672"/>
            <a:ext cx="1090749" cy="733600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4"/>
          <p:cNvSpPr txBox="1"/>
          <p:nvPr>
            <p:ph type="title"/>
          </p:nvPr>
        </p:nvSpPr>
        <p:spPr>
          <a:xfrm>
            <a:off x="685800" y="2035900"/>
            <a:ext cx="6621600" cy="8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282">
          <p15:clr>
            <a:srgbClr val="F9AD4C"/>
          </p15:clr>
        </p15:guide>
        <p15:guide id="2" pos="432">
          <p15:clr>
            <a:srgbClr val="F9AD4C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6.png" id="61" name="Google Shape;61;p15"/>
          <p:cNvPicPr preferRelativeResize="0"/>
          <p:nvPr/>
        </p:nvPicPr>
        <p:blipFill rotWithShape="1">
          <a:blip r:embed="rId2">
            <a:alphaModFix/>
          </a:blip>
          <a:srcRect b="0" l="15022" r="29422" t="14595"/>
          <a:stretch/>
        </p:blipFill>
        <p:spPr>
          <a:xfrm>
            <a:off x="-7500" y="0"/>
            <a:ext cx="9159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H_logo_horizontal_white[1].png" id="62" name="Google Shape;62;p15"/>
          <p:cNvPicPr preferRelativeResize="0"/>
          <p:nvPr/>
        </p:nvPicPr>
        <p:blipFill rotWithShape="1">
          <a:blip r:embed="rId3">
            <a:alphaModFix/>
          </a:blip>
          <a:srcRect b="0" l="0" r="63098" t="0"/>
          <a:stretch/>
        </p:blipFill>
        <p:spPr>
          <a:xfrm>
            <a:off x="7512775" y="4161672"/>
            <a:ext cx="1090749" cy="73360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5"/>
          <p:cNvSpPr txBox="1"/>
          <p:nvPr>
            <p:ph type="title"/>
          </p:nvPr>
        </p:nvSpPr>
        <p:spPr>
          <a:xfrm>
            <a:off x="685800" y="2035900"/>
            <a:ext cx="7549200" cy="80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432">
          <p15:clr>
            <a:srgbClr val="F9AD4C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 2" type="secHead">
  <p:cSld name="SECTION_HEADER">
    <p:bg>
      <p:bgPr>
        <a:solidFill>
          <a:srgbClr val="1D98FF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2.png" id="65" name="Google Shape;65;p16"/>
          <p:cNvPicPr preferRelativeResize="0"/>
          <p:nvPr/>
        </p:nvPicPr>
        <p:blipFill rotWithShape="1">
          <a:blip r:embed="rId2">
            <a:alphaModFix/>
          </a:blip>
          <a:srcRect b="-4486" l="11363" r="25225" t="7784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H_logo_horizontal_white[1].png" id="66" name="Google Shape;66;p16"/>
          <p:cNvPicPr preferRelativeResize="0"/>
          <p:nvPr/>
        </p:nvPicPr>
        <p:blipFill rotWithShape="1">
          <a:blip r:embed="rId3">
            <a:alphaModFix/>
          </a:blip>
          <a:srcRect b="0" l="0" r="63098" t="0"/>
          <a:stretch/>
        </p:blipFill>
        <p:spPr>
          <a:xfrm>
            <a:off x="7512775" y="4161672"/>
            <a:ext cx="1090749" cy="73360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6"/>
          <p:cNvSpPr txBox="1"/>
          <p:nvPr>
            <p:ph type="title"/>
          </p:nvPr>
        </p:nvSpPr>
        <p:spPr>
          <a:xfrm>
            <a:off x="685800" y="2035900"/>
            <a:ext cx="7548900" cy="8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432">
          <p15:clr>
            <a:srgbClr val="F9AD4C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slide " type="twoColTx">
  <p:cSld name="TITLE_AND_TWO_COLUMNS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7"/>
          <p:cNvPicPr preferRelativeResize="0"/>
          <p:nvPr/>
        </p:nvPicPr>
        <p:blipFill rotWithShape="1">
          <a:blip r:embed="rId2">
            <a:alphaModFix/>
          </a:blip>
          <a:srcRect b="-3466" l="20156" r="12316" t="70002"/>
          <a:stretch/>
        </p:blipFill>
        <p:spPr>
          <a:xfrm>
            <a:off x="0" y="0"/>
            <a:ext cx="9143999" cy="1766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7"/>
          <p:cNvPicPr preferRelativeResize="0"/>
          <p:nvPr/>
        </p:nvPicPr>
        <p:blipFill rotWithShape="1">
          <a:blip r:embed="rId3">
            <a:alphaModFix/>
          </a:blip>
          <a:srcRect b="0" l="17765" r="23604" t="75133"/>
          <a:stretch/>
        </p:blipFill>
        <p:spPr>
          <a:xfrm>
            <a:off x="0" y="0"/>
            <a:ext cx="9144003" cy="143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lide with mini header">
  <p:cSld name="One column text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8"/>
          <p:cNvSpPr txBox="1"/>
          <p:nvPr>
            <p:ph type="title"/>
          </p:nvPr>
        </p:nvSpPr>
        <p:spPr>
          <a:xfrm>
            <a:off x="685800" y="250800"/>
            <a:ext cx="5060700" cy="47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6264D"/>
              </a:buClr>
              <a:buSzPts val="1400"/>
              <a:buFont typeface="Roboto Black"/>
              <a:buNone/>
              <a:defRPr i="0" sz="1400" u="none" cap="none" strike="noStrike">
                <a:solidFill>
                  <a:srgbClr val="16264D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3" name="Google Shape;73;p1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432">
          <p15:clr>
            <a:srgbClr val="F9AD4C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Slide 1">
  <p:cSld name="Main poi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76" name="Google Shape;76;p19"/>
          <p:cNvPicPr preferRelativeResize="0"/>
          <p:nvPr/>
        </p:nvPicPr>
        <p:blipFill rotWithShape="1">
          <a:blip r:embed="rId2">
            <a:alphaModFix/>
          </a:blip>
          <a:srcRect b="0" l="17765" r="23604" t="75133"/>
          <a:stretch/>
        </p:blipFill>
        <p:spPr>
          <a:xfrm>
            <a:off x="0" y="0"/>
            <a:ext cx="9144003" cy="143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Slide 2">
  <p:cSld name="Main point_1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79" name="Google Shape;79;p20"/>
          <p:cNvPicPr preferRelativeResize="0"/>
          <p:nvPr/>
        </p:nvPicPr>
        <p:blipFill rotWithShape="1">
          <a:blip r:embed="rId2">
            <a:alphaModFix/>
          </a:blip>
          <a:srcRect b="-3466" l="20156" r="12316" t="70002"/>
          <a:stretch/>
        </p:blipFill>
        <p:spPr>
          <a:xfrm>
            <a:off x="0" y="0"/>
            <a:ext cx="9143999" cy="1766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Slide 3">
  <p:cSld name="Main point_1_1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descr="Shape6.png" id="82" name="Google Shape;82;p21"/>
          <p:cNvPicPr preferRelativeResize="0"/>
          <p:nvPr/>
        </p:nvPicPr>
        <p:blipFill rotWithShape="1">
          <a:blip r:embed="rId2">
            <a:alphaModFix/>
          </a:blip>
          <a:srcRect b="0" l="15022" r="29422" t="14595"/>
          <a:stretch/>
        </p:blipFill>
        <p:spPr>
          <a:xfrm>
            <a:off x="-7500" y="0"/>
            <a:ext cx="9159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 title and description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22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b="0" i="0" sz="4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6" name="Google Shape;86;p22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" name="Google Shape;87;p22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8" name="Google Shape;88;p2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3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1" name="Google Shape;91;p23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 number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4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b="0" i="0" sz="1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4" name="Google Shape;94;p2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2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Relationship Id="rId4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Relationship Id="rId4" Type="http://schemas.openxmlformats.org/officeDocument/2006/relationships/image" Target="../media/image1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png"/><Relationship Id="rId4" Type="http://schemas.openxmlformats.org/officeDocument/2006/relationships/image" Target="../media/image1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4.png"/><Relationship Id="rId4" Type="http://schemas.openxmlformats.org/officeDocument/2006/relationships/image" Target="../media/image1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7.png"/><Relationship Id="rId4" Type="http://schemas.openxmlformats.org/officeDocument/2006/relationships/image" Target="../media/image10.png"/><Relationship Id="rId5" Type="http://schemas.openxmlformats.org/officeDocument/2006/relationships/image" Target="../media/image16.png"/><Relationship Id="rId6" Type="http://schemas.openxmlformats.org/officeDocument/2006/relationships/image" Target="../media/image1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6.png"/><Relationship Id="rId4" Type="http://schemas.openxmlformats.org/officeDocument/2006/relationships/image" Target="../media/image10.png"/><Relationship Id="rId5" Type="http://schemas.openxmlformats.org/officeDocument/2006/relationships/image" Target="../media/image1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7.png"/><Relationship Id="rId4" Type="http://schemas.openxmlformats.org/officeDocument/2006/relationships/image" Target="../media/image10.png"/><Relationship Id="rId5" Type="http://schemas.openxmlformats.org/officeDocument/2006/relationships/image" Target="../media/image1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6.png"/><Relationship Id="rId4" Type="http://schemas.openxmlformats.org/officeDocument/2006/relationships/image" Target="../media/image10.png"/><Relationship Id="rId5" Type="http://schemas.openxmlformats.org/officeDocument/2006/relationships/image" Target="../media/image17.png"/><Relationship Id="rId6" Type="http://schemas.openxmlformats.org/officeDocument/2006/relationships/image" Target="../media/image1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7.png"/><Relationship Id="rId4" Type="http://schemas.openxmlformats.org/officeDocument/2006/relationships/image" Target="../media/image10.png"/><Relationship Id="rId5" Type="http://schemas.openxmlformats.org/officeDocument/2006/relationships/image" Target="../media/image1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8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6.png"/><Relationship Id="rId4" Type="http://schemas.openxmlformats.org/officeDocument/2006/relationships/image" Target="../media/image10.png"/><Relationship Id="rId5" Type="http://schemas.openxmlformats.org/officeDocument/2006/relationships/image" Target="../media/image17.png"/><Relationship Id="rId6" Type="http://schemas.openxmlformats.org/officeDocument/2006/relationships/image" Target="../media/image1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9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2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2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0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1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4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6.png"/><Relationship Id="rId4" Type="http://schemas.openxmlformats.org/officeDocument/2006/relationships/image" Target="../media/image10.png"/><Relationship Id="rId5" Type="http://schemas.openxmlformats.org/officeDocument/2006/relationships/image" Target="../media/image14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2.xml"/><Relationship Id="rId3" Type="http://schemas.openxmlformats.org/officeDocument/2006/relationships/hyperlink" Target="https://github.com/" TargetMode="External"/><Relationship Id="rId4" Type="http://schemas.openxmlformats.org/officeDocument/2006/relationships/image" Target="../media/image32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9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26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33.png"/><Relationship Id="rId4" Type="http://schemas.openxmlformats.org/officeDocument/2006/relationships/image" Target="../media/image23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2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Relationship Id="rId4" Type="http://schemas.openxmlformats.org/officeDocument/2006/relationships/image" Target="../media/image13.png"/><Relationship Id="rId5" Type="http://schemas.openxmlformats.org/officeDocument/2006/relationships/image" Target="../media/image15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8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30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31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28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0" Type="http://schemas.openxmlformats.org/officeDocument/2006/relationships/hyperlink" Target="https://docs.github.com/en/github/getting-started-with-github/github-glossary" TargetMode="External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7.xml"/><Relationship Id="rId3" Type="http://schemas.openxmlformats.org/officeDocument/2006/relationships/hyperlink" Target="https://www.git-tower.com/learn/git/ebook/en/command-line/appendix/command-line-101" TargetMode="External"/><Relationship Id="rId4" Type="http://schemas.openxmlformats.org/officeDocument/2006/relationships/hyperlink" Target="https://www.freecodecamp.org/news/what-is-git-and-how-to-use-it-c341b049ae61/" TargetMode="External"/><Relationship Id="rId9" Type="http://schemas.openxmlformats.org/officeDocument/2006/relationships/hyperlink" Target="https://learn.co/lessons/dsc-git-practice" TargetMode="External"/><Relationship Id="rId5" Type="http://schemas.openxmlformats.org/officeDocument/2006/relationships/hyperlink" Target="https://www.youtube.com/watch?v=nhNq2kIvi9s&amp;t=819s" TargetMode="External"/><Relationship Id="rId6" Type="http://schemas.openxmlformats.org/officeDocument/2006/relationships/hyperlink" Target="https://www.youtube.com/watch?v=USjZcfj8yxE&amp;t=238s" TargetMode="External"/><Relationship Id="rId7" Type="http://schemas.openxmlformats.org/officeDocument/2006/relationships/hyperlink" Target="https://www.educative.io/blog/bash-shell-command-cheat-sheet" TargetMode="External"/><Relationship Id="rId8" Type="http://schemas.openxmlformats.org/officeDocument/2006/relationships/hyperlink" Target="https://hackernoon.com/top-10-bash-file-system-commands-you-cant-live-without-4cd937bd7df1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6"/>
          <p:cNvSpPr txBox="1"/>
          <p:nvPr>
            <p:ph type="title"/>
          </p:nvPr>
        </p:nvSpPr>
        <p:spPr>
          <a:xfrm>
            <a:off x="588450" y="2035900"/>
            <a:ext cx="8143500" cy="121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400">
                <a:solidFill>
                  <a:schemeClr val="lt1"/>
                </a:solidFill>
              </a:rPr>
              <a:t>WhiteHat Data Fellowship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Webinar Series: </a:t>
            </a:r>
            <a:r>
              <a:rPr lang="en-GB">
                <a:solidFill>
                  <a:srgbClr val="1ADE98"/>
                </a:solidFill>
              </a:rPr>
              <a:t>Git &amp; GitHub </a:t>
            </a:r>
            <a:endParaRPr>
              <a:solidFill>
                <a:srgbClr val="1ADE9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5"/>
          <p:cNvSpPr txBox="1"/>
          <p:nvPr/>
        </p:nvSpPr>
        <p:spPr>
          <a:xfrm>
            <a:off x="708150" y="1749725"/>
            <a:ext cx="7727700" cy="27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latin typeface="Roboto"/>
                <a:ea typeface="Roboto"/>
                <a:cs typeface="Roboto"/>
                <a:sym typeface="Roboto"/>
              </a:rPr>
              <a:t>Git &amp; GitHub Terminology</a:t>
            </a:r>
            <a:endParaRPr b="1" sz="2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Roboto"/>
              <a:buAutoNum type="arabicPeriod" startAt="2"/>
            </a:pPr>
            <a:r>
              <a:rPr b="1" lang="en-GB" sz="1600">
                <a:latin typeface="Roboto"/>
                <a:ea typeface="Roboto"/>
                <a:cs typeface="Roboto"/>
                <a:sym typeface="Roboto"/>
              </a:rPr>
              <a:t>Add - </a:t>
            </a:r>
            <a:r>
              <a:rPr lang="en-GB" sz="1600">
                <a:latin typeface="Roboto"/>
                <a:ea typeface="Roboto"/>
                <a:cs typeface="Roboto"/>
                <a:sym typeface="Roboto"/>
              </a:rPr>
              <a:t>After changing and saving your file(s) you add the file(s) to the staging area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Roboto"/>
              <a:buAutoNum type="arabicPeriod" startAt="2"/>
            </a:pPr>
            <a:r>
              <a:rPr b="1" lang="en-GB" sz="1600">
                <a:latin typeface="Roboto"/>
                <a:ea typeface="Roboto"/>
                <a:cs typeface="Roboto"/>
                <a:sym typeface="Roboto"/>
              </a:rPr>
              <a:t>Commit - </a:t>
            </a:r>
            <a:r>
              <a:rPr lang="en-GB" sz="1600">
                <a:latin typeface="Roboto"/>
                <a:ea typeface="Roboto"/>
                <a:cs typeface="Roboto"/>
                <a:sym typeface="Roboto"/>
              </a:rPr>
              <a:t>you then commit the file(s) from the staging area to your local repo/head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Roboto"/>
                <a:ea typeface="Roboto"/>
                <a:cs typeface="Roboto"/>
                <a:sym typeface="Roboto"/>
              </a:rPr>
              <a:t>This 2-stage process allows you to filter which files to commit and adds an extra layer of security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6"/>
          <p:cNvSpPr txBox="1"/>
          <p:nvPr/>
        </p:nvSpPr>
        <p:spPr>
          <a:xfrm>
            <a:off x="708150" y="1749725"/>
            <a:ext cx="7727700" cy="27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latin typeface="Roboto"/>
                <a:ea typeface="Roboto"/>
                <a:cs typeface="Roboto"/>
                <a:sym typeface="Roboto"/>
              </a:rPr>
              <a:t>Git &amp; GitHub Terminology</a:t>
            </a:r>
            <a:endParaRPr b="1" sz="2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Roboto"/>
              <a:buAutoNum type="arabicPeriod" startAt="4"/>
            </a:pPr>
            <a:r>
              <a:rPr b="1" lang="en-GB" sz="1600">
                <a:latin typeface="Roboto"/>
                <a:ea typeface="Roboto"/>
                <a:cs typeface="Roboto"/>
                <a:sym typeface="Roboto"/>
              </a:rPr>
              <a:t>Branch 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330200" lvl="0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●"/>
            </a:pPr>
            <a:r>
              <a:rPr lang="en-GB" sz="1600">
                <a:latin typeface="Roboto"/>
                <a:ea typeface="Roboto"/>
                <a:cs typeface="Roboto"/>
                <a:sym typeface="Roboto"/>
              </a:rPr>
              <a:t>Allows you to make edits, changes and experiment without altering the project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330200" lvl="0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●"/>
            </a:pPr>
            <a:r>
              <a:rPr lang="en-GB" sz="1600">
                <a:latin typeface="Roboto"/>
                <a:ea typeface="Roboto"/>
                <a:cs typeface="Roboto"/>
                <a:sym typeface="Roboto"/>
              </a:rPr>
              <a:t>By default, each repo has one definitive branch and this is called the </a:t>
            </a:r>
            <a:r>
              <a:rPr b="1" lang="en-GB" sz="1600">
                <a:latin typeface="Roboto"/>
                <a:ea typeface="Roboto"/>
                <a:cs typeface="Roboto"/>
                <a:sym typeface="Roboto"/>
              </a:rPr>
              <a:t>master </a:t>
            </a:r>
            <a:r>
              <a:rPr lang="en-GB" sz="1600">
                <a:latin typeface="Roboto"/>
                <a:ea typeface="Roboto"/>
                <a:cs typeface="Roboto"/>
                <a:sym typeface="Roboto"/>
              </a:rPr>
              <a:t>branch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330200" lvl="0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●"/>
            </a:pPr>
            <a:r>
              <a:rPr lang="en-GB" sz="1600">
                <a:latin typeface="Roboto"/>
                <a:ea typeface="Roboto"/>
                <a:cs typeface="Roboto"/>
                <a:sym typeface="Roboto"/>
              </a:rPr>
              <a:t>When you create a branch, you’re making a copy of the master as it was at that point in time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7"/>
          <p:cNvSpPr txBox="1"/>
          <p:nvPr/>
        </p:nvSpPr>
        <p:spPr>
          <a:xfrm>
            <a:off x="708150" y="1749725"/>
            <a:ext cx="7727700" cy="27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latin typeface="Roboto"/>
                <a:ea typeface="Roboto"/>
                <a:cs typeface="Roboto"/>
                <a:sym typeface="Roboto"/>
              </a:rPr>
              <a:t>Git &amp; GitHub Terminology</a:t>
            </a:r>
            <a:endParaRPr b="1" sz="2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Roboto"/>
              <a:buAutoNum type="arabicPeriod" startAt="5"/>
            </a:pPr>
            <a:r>
              <a:rPr b="1" lang="en-GB" sz="1600">
                <a:latin typeface="Roboto"/>
                <a:ea typeface="Roboto"/>
                <a:cs typeface="Roboto"/>
                <a:sym typeface="Roboto"/>
              </a:rPr>
              <a:t>Push </a:t>
            </a:r>
            <a:r>
              <a:rPr lang="en-GB" sz="1600">
                <a:latin typeface="Roboto"/>
                <a:ea typeface="Roboto"/>
                <a:cs typeface="Roboto"/>
                <a:sym typeface="Roboto"/>
              </a:rPr>
              <a:t>- The process of putting your local repo in a remote repo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Roboto"/>
              <a:buAutoNum type="arabicPeriod" startAt="5"/>
            </a:pPr>
            <a:r>
              <a:rPr b="1" lang="en-GB" sz="1600">
                <a:latin typeface="Roboto"/>
                <a:ea typeface="Roboto"/>
                <a:cs typeface="Roboto"/>
                <a:sym typeface="Roboto"/>
              </a:rPr>
              <a:t>Pull (Pull Request) - </a:t>
            </a:r>
            <a:r>
              <a:rPr lang="en-GB" sz="1600">
                <a:latin typeface="Roboto"/>
                <a:ea typeface="Roboto"/>
                <a:cs typeface="Roboto"/>
                <a:sym typeface="Roboto"/>
              </a:rPr>
              <a:t>The process of submitting your contribution to an open source development project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Roboto"/>
              <a:buAutoNum type="arabicPeriod" startAt="5"/>
            </a:pPr>
            <a:r>
              <a:rPr b="1" lang="en-GB" sz="1600">
                <a:latin typeface="Roboto"/>
                <a:ea typeface="Roboto"/>
                <a:cs typeface="Roboto"/>
                <a:sym typeface="Roboto"/>
              </a:rPr>
              <a:t>Fork </a:t>
            </a:r>
            <a:r>
              <a:rPr lang="en-GB" sz="1600">
                <a:latin typeface="Roboto"/>
                <a:ea typeface="Roboto"/>
                <a:cs typeface="Roboto"/>
                <a:sym typeface="Roboto"/>
              </a:rPr>
              <a:t>- The process of making a </a:t>
            </a:r>
            <a:r>
              <a:rPr b="1" lang="en-GB" sz="1600">
                <a:latin typeface="Roboto"/>
                <a:ea typeface="Roboto"/>
                <a:cs typeface="Roboto"/>
                <a:sym typeface="Roboto"/>
              </a:rPr>
              <a:t>remote </a:t>
            </a:r>
            <a:r>
              <a:rPr lang="en-GB" sz="1600">
                <a:latin typeface="Roboto"/>
                <a:ea typeface="Roboto"/>
                <a:cs typeface="Roboto"/>
                <a:sym typeface="Roboto"/>
              </a:rPr>
              <a:t>personal copy of a remote repo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Roboto"/>
              <a:buAutoNum type="arabicPeriod" startAt="5"/>
            </a:pPr>
            <a:r>
              <a:rPr b="1" lang="en-GB" sz="1600">
                <a:latin typeface="Roboto"/>
                <a:ea typeface="Roboto"/>
                <a:cs typeface="Roboto"/>
                <a:sym typeface="Roboto"/>
              </a:rPr>
              <a:t>Clone </a:t>
            </a:r>
            <a:r>
              <a:rPr lang="en-GB" sz="1600">
                <a:latin typeface="Roboto"/>
                <a:ea typeface="Roboto"/>
                <a:cs typeface="Roboto"/>
                <a:sym typeface="Roboto"/>
              </a:rPr>
              <a:t>- The process of making a </a:t>
            </a:r>
            <a:r>
              <a:rPr b="1" lang="en-GB" sz="1600">
                <a:latin typeface="Roboto"/>
                <a:ea typeface="Roboto"/>
                <a:cs typeface="Roboto"/>
                <a:sym typeface="Roboto"/>
              </a:rPr>
              <a:t>local</a:t>
            </a:r>
            <a:r>
              <a:rPr lang="en-GB" sz="1600">
                <a:latin typeface="Roboto"/>
                <a:ea typeface="Roboto"/>
                <a:cs typeface="Roboto"/>
                <a:sym typeface="Roboto"/>
              </a:rPr>
              <a:t> personal copy of a remote repo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8"/>
          <p:cNvSpPr txBox="1"/>
          <p:nvPr>
            <p:ph type="title"/>
          </p:nvPr>
        </p:nvSpPr>
        <p:spPr>
          <a:xfrm>
            <a:off x="685800" y="2035900"/>
            <a:ext cx="7548900" cy="8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Workflow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3" name="Google Shape;173;p39"/>
          <p:cNvCxnSpPr/>
          <p:nvPr/>
        </p:nvCxnSpPr>
        <p:spPr>
          <a:xfrm>
            <a:off x="6005675" y="1775800"/>
            <a:ext cx="0" cy="29022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74" name="Google Shape;174;p39"/>
          <p:cNvPicPr preferRelativeResize="0"/>
          <p:nvPr/>
        </p:nvPicPr>
        <p:blipFill rotWithShape="1">
          <a:blip r:embed="rId3">
            <a:alphaModFix/>
          </a:blip>
          <a:srcRect b="18763" l="18409" r="17467" t="18272"/>
          <a:stretch/>
        </p:blipFill>
        <p:spPr>
          <a:xfrm>
            <a:off x="1162100" y="2525763"/>
            <a:ext cx="1563575" cy="118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39"/>
          <p:cNvPicPr preferRelativeResize="0"/>
          <p:nvPr/>
        </p:nvPicPr>
        <p:blipFill rotWithShape="1">
          <a:blip r:embed="rId4">
            <a:alphaModFix/>
          </a:blip>
          <a:srcRect b="0" l="21704" r="19839" t="0"/>
          <a:stretch/>
        </p:blipFill>
        <p:spPr>
          <a:xfrm>
            <a:off x="6838903" y="2575880"/>
            <a:ext cx="1143000" cy="108133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6" name="Google Shape;176;p39"/>
          <p:cNvCxnSpPr>
            <a:stCxn id="174" idx="3"/>
            <a:endCxn id="175" idx="1"/>
          </p:cNvCxnSpPr>
          <p:nvPr/>
        </p:nvCxnSpPr>
        <p:spPr>
          <a:xfrm>
            <a:off x="2725675" y="3116525"/>
            <a:ext cx="4113300" cy="0"/>
          </a:xfrm>
          <a:prstGeom prst="straightConnector1">
            <a:avLst/>
          </a:prstGeom>
          <a:noFill/>
          <a:ln cap="flat" cmpd="sng" w="76200">
            <a:solidFill>
              <a:srgbClr val="1ADE98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7" name="Google Shape;177;p39"/>
          <p:cNvSpPr txBox="1"/>
          <p:nvPr/>
        </p:nvSpPr>
        <p:spPr>
          <a:xfrm>
            <a:off x="3480288" y="2785175"/>
            <a:ext cx="2305800" cy="662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latin typeface="Roboto"/>
                <a:ea typeface="Roboto"/>
                <a:cs typeface="Roboto"/>
                <a:sym typeface="Roboto"/>
              </a:rPr>
              <a:t>Upstream</a:t>
            </a:r>
            <a:endParaRPr b="1" sz="3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8" name="Google Shape;178;p39"/>
          <p:cNvSpPr txBox="1"/>
          <p:nvPr/>
        </p:nvSpPr>
        <p:spPr>
          <a:xfrm>
            <a:off x="1299488" y="1982125"/>
            <a:ext cx="1288800" cy="510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Roboto"/>
                <a:ea typeface="Roboto"/>
                <a:cs typeface="Roboto"/>
                <a:sym typeface="Roboto"/>
              </a:rPr>
              <a:t>Your Local Repo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9" name="Google Shape;179;p39"/>
          <p:cNvSpPr txBox="1"/>
          <p:nvPr/>
        </p:nvSpPr>
        <p:spPr>
          <a:xfrm>
            <a:off x="6670752" y="1982125"/>
            <a:ext cx="1479300" cy="510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Roboto"/>
                <a:ea typeface="Roboto"/>
                <a:cs typeface="Roboto"/>
                <a:sym typeface="Roboto"/>
              </a:rPr>
              <a:t>Your GitHub (Remote) Repo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4" name="Google Shape;184;p40"/>
          <p:cNvCxnSpPr/>
          <p:nvPr/>
        </p:nvCxnSpPr>
        <p:spPr>
          <a:xfrm>
            <a:off x="6386675" y="1775800"/>
            <a:ext cx="0" cy="29022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85" name="Google Shape;185;p40"/>
          <p:cNvPicPr preferRelativeResize="0"/>
          <p:nvPr/>
        </p:nvPicPr>
        <p:blipFill rotWithShape="1">
          <a:blip r:embed="rId3">
            <a:alphaModFix/>
          </a:blip>
          <a:srcRect b="18763" l="18409" r="17467" t="18272"/>
          <a:stretch/>
        </p:blipFill>
        <p:spPr>
          <a:xfrm>
            <a:off x="857300" y="2525763"/>
            <a:ext cx="1563575" cy="118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40"/>
          <p:cNvPicPr preferRelativeResize="0"/>
          <p:nvPr/>
        </p:nvPicPr>
        <p:blipFill rotWithShape="1">
          <a:blip r:embed="rId4">
            <a:alphaModFix/>
          </a:blip>
          <a:srcRect b="0" l="21704" r="19839" t="0"/>
          <a:stretch/>
        </p:blipFill>
        <p:spPr>
          <a:xfrm>
            <a:off x="6991303" y="2575880"/>
            <a:ext cx="1143000" cy="108133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7" name="Google Shape;187;p40"/>
          <p:cNvCxnSpPr>
            <a:stCxn id="186" idx="1"/>
            <a:endCxn id="185" idx="3"/>
          </p:cNvCxnSpPr>
          <p:nvPr/>
        </p:nvCxnSpPr>
        <p:spPr>
          <a:xfrm rot="10800000">
            <a:off x="2420803" y="3116545"/>
            <a:ext cx="4570500" cy="0"/>
          </a:xfrm>
          <a:prstGeom prst="straightConnector1">
            <a:avLst/>
          </a:prstGeom>
          <a:noFill/>
          <a:ln cap="flat" cmpd="sng" w="76200">
            <a:solidFill>
              <a:srgbClr val="1D98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8" name="Google Shape;188;p40"/>
          <p:cNvSpPr txBox="1"/>
          <p:nvPr/>
        </p:nvSpPr>
        <p:spPr>
          <a:xfrm>
            <a:off x="3388340" y="2785175"/>
            <a:ext cx="2787900" cy="662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latin typeface="Roboto"/>
                <a:ea typeface="Roboto"/>
                <a:cs typeface="Roboto"/>
                <a:sym typeface="Roboto"/>
              </a:rPr>
              <a:t>Down</a:t>
            </a:r>
            <a:r>
              <a:rPr b="1" lang="en-GB" sz="3000">
                <a:latin typeface="Roboto"/>
                <a:ea typeface="Roboto"/>
                <a:cs typeface="Roboto"/>
                <a:sym typeface="Roboto"/>
              </a:rPr>
              <a:t>stream</a:t>
            </a:r>
            <a:endParaRPr b="1" sz="3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9" name="Google Shape;189;p40"/>
          <p:cNvSpPr txBox="1"/>
          <p:nvPr/>
        </p:nvSpPr>
        <p:spPr>
          <a:xfrm>
            <a:off x="994675" y="1982125"/>
            <a:ext cx="1288800" cy="510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Roboto"/>
                <a:ea typeface="Roboto"/>
                <a:cs typeface="Roboto"/>
                <a:sym typeface="Roboto"/>
              </a:rPr>
              <a:t>Your Local Repo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0" name="Google Shape;190;p40"/>
          <p:cNvSpPr txBox="1"/>
          <p:nvPr/>
        </p:nvSpPr>
        <p:spPr>
          <a:xfrm>
            <a:off x="6823152" y="1982125"/>
            <a:ext cx="1479300" cy="510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Roboto"/>
                <a:ea typeface="Roboto"/>
                <a:cs typeface="Roboto"/>
                <a:sym typeface="Roboto"/>
              </a:rPr>
              <a:t>Your GitHub (Remote) Repo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41"/>
          <p:cNvSpPr txBox="1"/>
          <p:nvPr>
            <p:ph type="title"/>
          </p:nvPr>
        </p:nvSpPr>
        <p:spPr>
          <a:xfrm>
            <a:off x="685800" y="2035900"/>
            <a:ext cx="7548900" cy="8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Local Workflow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0438" y="1916800"/>
            <a:ext cx="2143125" cy="21431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1" name="Google Shape;201;p42"/>
          <p:cNvCxnSpPr/>
          <p:nvPr/>
        </p:nvCxnSpPr>
        <p:spPr>
          <a:xfrm>
            <a:off x="2745038" y="2988363"/>
            <a:ext cx="1071600" cy="0"/>
          </a:xfrm>
          <a:prstGeom prst="straightConnector1">
            <a:avLst/>
          </a:prstGeom>
          <a:noFill/>
          <a:ln cap="flat" cmpd="sng" w="38100">
            <a:solidFill>
              <a:srgbClr val="1ADE98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202" name="Google Shape;202;p42"/>
          <p:cNvCxnSpPr>
            <a:endCxn id="203" idx="2"/>
          </p:cNvCxnSpPr>
          <p:nvPr/>
        </p:nvCxnSpPr>
        <p:spPr>
          <a:xfrm>
            <a:off x="5327350" y="2988363"/>
            <a:ext cx="1071600" cy="0"/>
          </a:xfrm>
          <a:prstGeom prst="straightConnector1">
            <a:avLst/>
          </a:prstGeom>
          <a:noFill/>
          <a:ln cap="flat" cmpd="sng" w="38100">
            <a:solidFill>
              <a:srgbClr val="1D98FF"/>
            </a:solidFill>
            <a:prstDash val="solid"/>
            <a:round/>
            <a:headEnd len="med" w="med" type="triangle"/>
            <a:tailEnd len="med" w="med" type="triangle"/>
          </a:ln>
        </p:spPr>
      </p:cxnSp>
      <p:pic>
        <p:nvPicPr>
          <p:cNvPr id="204" name="Google Shape;204;p42"/>
          <p:cNvPicPr preferRelativeResize="0"/>
          <p:nvPr/>
        </p:nvPicPr>
        <p:blipFill rotWithShape="1">
          <a:blip r:embed="rId4">
            <a:alphaModFix/>
          </a:blip>
          <a:srcRect b="18763" l="18409" r="17467" t="18272"/>
          <a:stretch/>
        </p:blipFill>
        <p:spPr>
          <a:xfrm>
            <a:off x="1181512" y="2397613"/>
            <a:ext cx="1563575" cy="1181525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42"/>
          <p:cNvSpPr txBox="1"/>
          <p:nvPr/>
        </p:nvSpPr>
        <p:spPr>
          <a:xfrm>
            <a:off x="1064038" y="3458825"/>
            <a:ext cx="17985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1ADE98"/>
                </a:solidFill>
                <a:latin typeface="Roboto"/>
                <a:ea typeface="Roboto"/>
                <a:cs typeface="Roboto"/>
                <a:sym typeface="Roboto"/>
              </a:rPr>
              <a:t>User Account 1: Local Repo</a:t>
            </a:r>
            <a:endParaRPr>
              <a:solidFill>
                <a:srgbClr val="1ADE98"/>
              </a:solidFill>
            </a:endParaRPr>
          </a:p>
        </p:txBody>
      </p:sp>
      <p:sp>
        <p:nvSpPr>
          <p:cNvPr id="206" name="Google Shape;206;p42"/>
          <p:cNvSpPr txBox="1"/>
          <p:nvPr/>
        </p:nvSpPr>
        <p:spPr>
          <a:xfrm>
            <a:off x="6281463" y="3458825"/>
            <a:ext cx="17985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1D98FF"/>
                </a:solidFill>
                <a:latin typeface="Roboto"/>
                <a:ea typeface="Roboto"/>
                <a:cs typeface="Roboto"/>
                <a:sym typeface="Roboto"/>
              </a:rPr>
              <a:t>User Account 2: Local Repo</a:t>
            </a:r>
            <a:endParaRPr b="1" sz="1600">
              <a:solidFill>
                <a:srgbClr val="1D98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07" name="Google Shape;207;p42"/>
          <p:cNvPicPr preferRelativeResize="0"/>
          <p:nvPr/>
        </p:nvPicPr>
        <p:blipFill rotWithShape="1">
          <a:blip r:embed="rId4">
            <a:alphaModFix/>
          </a:blip>
          <a:srcRect b="18763" l="18409" r="17467" t="18272"/>
          <a:stretch/>
        </p:blipFill>
        <p:spPr>
          <a:xfrm>
            <a:off x="6398962" y="2397588"/>
            <a:ext cx="1563575" cy="1181525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42"/>
          <p:cNvSpPr txBox="1"/>
          <p:nvPr/>
        </p:nvSpPr>
        <p:spPr>
          <a:xfrm>
            <a:off x="291550" y="1538100"/>
            <a:ext cx="2849100" cy="50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latin typeface="Roboto"/>
                <a:ea typeface="Roboto"/>
                <a:cs typeface="Roboto"/>
                <a:sym typeface="Roboto"/>
              </a:rPr>
              <a:t>Local/Private Repo</a:t>
            </a:r>
            <a:endParaRPr b="1" sz="20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43"/>
          <p:cNvSpPr txBox="1"/>
          <p:nvPr/>
        </p:nvSpPr>
        <p:spPr>
          <a:xfrm>
            <a:off x="755350" y="1567075"/>
            <a:ext cx="3690900" cy="22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latin typeface="Roboto"/>
                <a:ea typeface="Roboto"/>
                <a:cs typeface="Roboto"/>
                <a:sym typeface="Roboto"/>
              </a:rPr>
              <a:t>The three ‘trees’ of Git</a:t>
            </a:r>
            <a:endParaRPr b="1" sz="2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"/>
              <a:buAutoNum type="arabicPeriod"/>
            </a:pPr>
            <a:r>
              <a:rPr lang="en-GB" sz="1800">
                <a:latin typeface="Roboto"/>
                <a:ea typeface="Roboto"/>
                <a:cs typeface="Roboto"/>
                <a:sym typeface="Roboto"/>
              </a:rPr>
              <a:t>Workspace/Working Directory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"/>
              <a:buAutoNum type="arabicPeriod"/>
            </a:pPr>
            <a:r>
              <a:rPr lang="en-GB" sz="1800">
                <a:latin typeface="Roboto"/>
                <a:ea typeface="Roboto"/>
                <a:cs typeface="Roboto"/>
                <a:sym typeface="Roboto"/>
              </a:rPr>
              <a:t>Staging Index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"/>
              <a:buAutoNum type="arabicPeriod"/>
            </a:pPr>
            <a:r>
              <a:rPr lang="en-GB" sz="1800">
                <a:latin typeface="Roboto"/>
                <a:ea typeface="Roboto"/>
                <a:cs typeface="Roboto"/>
                <a:sym typeface="Roboto"/>
              </a:rPr>
              <a:t>Head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14" name="Google Shape;214;p43"/>
          <p:cNvCxnSpPr/>
          <p:nvPr/>
        </p:nvCxnSpPr>
        <p:spPr>
          <a:xfrm>
            <a:off x="4466200" y="2342275"/>
            <a:ext cx="490200" cy="3711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5" name="Google Shape;215;p43"/>
          <p:cNvCxnSpPr/>
          <p:nvPr/>
        </p:nvCxnSpPr>
        <p:spPr>
          <a:xfrm flipH="1" rot="10800000">
            <a:off x="4446250" y="2713375"/>
            <a:ext cx="530100" cy="304800"/>
          </a:xfrm>
          <a:prstGeom prst="bentConnector3">
            <a:avLst>
              <a:gd fmla="val 49995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6" name="Google Shape;216;p43"/>
          <p:cNvSpPr txBox="1"/>
          <p:nvPr/>
        </p:nvSpPr>
        <p:spPr>
          <a:xfrm>
            <a:off x="5062325" y="2438425"/>
            <a:ext cx="2425200" cy="49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Roboto"/>
                <a:ea typeface="Roboto"/>
                <a:cs typeface="Roboto"/>
                <a:sym typeface="Roboto"/>
              </a:rPr>
              <a:t>Your local Repository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7" name="Google Shape;217;p43"/>
          <p:cNvSpPr/>
          <p:nvPr/>
        </p:nvSpPr>
        <p:spPr>
          <a:xfrm>
            <a:off x="2862550" y="4110188"/>
            <a:ext cx="925523" cy="583925"/>
          </a:xfrm>
          <a:prstGeom prst="flowChartMagneticDisk">
            <a:avLst/>
          </a:prstGeom>
          <a:noFill/>
          <a:ln cap="flat" cmpd="sng" w="9525">
            <a:solidFill>
              <a:srgbClr val="1ADE9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rgbClr val="1ADE98"/>
                </a:solidFill>
                <a:latin typeface="Roboto"/>
                <a:ea typeface="Roboto"/>
                <a:cs typeface="Roboto"/>
                <a:sym typeface="Roboto"/>
              </a:rPr>
              <a:t>Workspace</a:t>
            </a:r>
            <a:endParaRPr b="1" sz="1100">
              <a:solidFill>
                <a:srgbClr val="1ADE9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8" name="Google Shape;218;p43"/>
          <p:cNvSpPr/>
          <p:nvPr/>
        </p:nvSpPr>
        <p:spPr>
          <a:xfrm>
            <a:off x="4006613" y="4110188"/>
            <a:ext cx="925523" cy="583925"/>
          </a:xfrm>
          <a:prstGeom prst="flowChartMagneticDisk">
            <a:avLst/>
          </a:prstGeom>
          <a:noFill/>
          <a:ln cap="flat" cmpd="sng" w="9525">
            <a:solidFill>
              <a:srgbClr val="1ADE9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rgbClr val="1ADE98"/>
                </a:solidFill>
                <a:latin typeface="Roboto"/>
                <a:ea typeface="Roboto"/>
                <a:cs typeface="Roboto"/>
                <a:sym typeface="Roboto"/>
              </a:rPr>
              <a:t>Staging</a:t>
            </a:r>
            <a:endParaRPr b="1" sz="1100">
              <a:solidFill>
                <a:srgbClr val="1ADE9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9" name="Google Shape;219;p43"/>
          <p:cNvSpPr/>
          <p:nvPr/>
        </p:nvSpPr>
        <p:spPr>
          <a:xfrm>
            <a:off x="5150677" y="4110188"/>
            <a:ext cx="925523" cy="583925"/>
          </a:xfrm>
          <a:prstGeom prst="flowChartMagneticDisk">
            <a:avLst/>
          </a:prstGeom>
          <a:noFill/>
          <a:ln cap="flat" cmpd="sng" w="9525">
            <a:solidFill>
              <a:srgbClr val="1ADE9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rgbClr val="1ADE98"/>
                </a:solidFill>
                <a:latin typeface="Roboto"/>
                <a:ea typeface="Roboto"/>
                <a:cs typeface="Roboto"/>
                <a:sym typeface="Roboto"/>
              </a:rPr>
              <a:t>Head</a:t>
            </a:r>
            <a:endParaRPr b="1" sz="1100">
              <a:solidFill>
                <a:srgbClr val="1ADE9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20" name="Google Shape;220;p43"/>
          <p:cNvPicPr preferRelativeResize="0"/>
          <p:nvPr/>
        </p:nvPicPr>
        <p:blipFill rotWithShape="1">
          <a:blip r:embed="rId3">
            <a:alphaModFix/>
          </a:blip>
          <a:srcRect b="18763" l="18409" r="17467" t="18272"/>
          <a:stretch/>
        </p:blipFill>
        <p:spPr>
          <a:xfrm>
            <a:off x="4045350" y="3370744"/>
            <a:ext cx="848050" cy="64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44"/>
          <p:cNvSpPr txBox="1"/>
          <p:nvPr/>
        </p:nvSpPr>
        <p:spPr>
          <a:xfrm>
            <a:off x="516850" y="1816325"/>
            <a:ext cx="4784100" cy="24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latin typeface="Roboto"/>
                <a:ea typeface="Roboto"/>
                <a:cs typeface="Roboto"/>
                <a:sym typeface="Roboto"/>
              </a:rPr>
              <a:t>Your Workspace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Roboto"/>
                <a:ea typeface="Roboto"/>
                <a:cs typeface="Roboto"/>
                <a:sym typeface="Roboto"/>
              </a:rPr>
              <a:t>This is your sandbox - </a:t>
            </a:r>
            <a:r>
              <a:rPr lang="en-GB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 place you can make changes before committing them to the project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Roboto"/>
                <a:ea typeface="Roboto"/>
                <a:cs typeface="Roboto"/>
                <a:sym typeface="Roboto"/>
              </a:rPr>
              <a:t>This directory unpacks the repo contents into human readable form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Roboto"/>
                <a:ea typeface="Roboto"/>
                <a:cs typeface="Roboto"/>
                <a:sym typeface="Roboto"/>
              </a:rPr>
              <a:t>Easy to access and edit files 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6" name="Google Shape;226;p44"/>
          <p:cNvSpPr/>
          <p:nvPr/>
        </p:nvSpPr>
        <p:spPr>
          <a:xfrm>
            <a:off x="5300950" y="3119588"/>
            <a:ext cx="925523" cy="583925"/>
          </a:xfrm>
          <a:prstGeom prst="flowChartMagneticDisk">
            <a:avLst/>
          </a:prstGeom>
          <a:noFill/>
          <a:ln cap="flat" cmpd="sng" w="9525">
            <a:solidFill>
              <a:srgbClr val="1ADE9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rgbClr val="1ADE98"/>
                </a:solidFill>
                <a:latin typeface="Roboto"/>
                <a:ea typeface="Roboto"/>
                <a:cs typeface="Roboto"/>
                <a:sym typeface="Roboto"/>
              </a:rPr>
              <a:t>Workspace</a:t>
            </a:r>
            <a:endParaRPr b="1" sz="1100">
              <a:solidFill>
                <a:srgbClr val="1ADE9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7" name="Google Shape;227;p44"/>
          <p:cNvSpPr/>
          <p:nvPr/>
        </p:nvSpPr>
        <p:spPr>
          <a:xfrm>
            <a:off x="6445013" y="3119588"/>
            <a:ext cx="925523" cy="583925"/>
          </a:xfrm>
          <a:prstGeom prst="flowChartMagneticDisk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rgbClr val="CCCCCC"/>
                </a:solidFill>
                <a:latin typeface="Roboto"/>
                <a:ea typeface="Roboto"/>
                <a:cs typeface="Roboto"/>
                <a:sym typeface="Roboto"/>
              </a:rPr>
              <a:t>Staging</a:t>
            </a:r>
            <a:endParaRPr b="1" sz="1100">
              <a:solidFill>
                <a:srgbClr val="CCCCC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8" name="Google Shape;228;p44"/>
          <p:cNvSpPr/>
          <p:nvPr/>
        </p:nvSpPr>
        <p:spPr>
          <a:xfrm>
            <a:off x="7589077" y="3119588"/>
            <a:ext cx="925523" cy="583925"/>
          </a:xfrm>
          <a:prstGeom prst="flowChartMagneticDisk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rgbClr val="CCCCCC"/>
                </a:solidFill>
                <a:latin typeface="Roboto"/>
                <a:ea typeface="Roboto"/>
                <a:cs typeface="Roboto"/>
                <a:sym typeface="Roboto"/>
              </a:rPr>
              <a:t>Head</a:t>
            </a:r>
            <a:endParaRPr b="1" sz="1100">
              <a:solidFill>
                <a:srgbClr val="CCCCC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29" name="Google Shape;229;p44"/>
          <p:cNvPicPr preferRelativeResize="0"/>
          <p:nvPr/>
        </p:nvPicPr>
        <p:blipFill rotWithShape="1">
          <a:blip r:embed="rId3">
            <a:alphaModFix/>
          </a:blip>
          <a:srcRect b="18763" l="18409" r="17467" t="18272"/>
          <a:stretch/>
        </p:blipFill>
        <p:spPr>
          <a:xfrm>
            <a:off x="6483750" y="2380144"/>
            <a:ext cx="848050" cy="64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7"/>
          <p:cNvSpPr txBox="1"/>
          <p:nvPr>
            <p:ph type="title"/>
          </p:nvPr>
        </p:nvSpPr>
        <p:spPr>
          <a:xfrm>
            <a:off x="685800" y="2035900"/>
            <a:ext cx="7548900" cy="8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Introduction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45"/>
          <p:cNvSpPr txBox="1"/>
          <p:nvPr/>
        </p:nvSpPr>
        <p:spPr>
          <a:xfrm>
            <a:off x="689125" y="1942825"/>
            <a:ext cx="4293600" cy="25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latin typeface="Roboto"/>
                <a:ea typeface="Roboto"/>
                <a:cs typeface="Roboto"/>
                <a:sym typeface="Roboto"/>
              </a:rPr>
              <a:t>The Staging Index</a:t>
            </a:r>
            <a:endParaRPr b="1" sz="2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Roboto"/>
                <a:ea typeface="Roboto"/>
                <a:cs typeface="Roboto"/>
                <a:sym typeface="Roboto"/>
              </a:rPr>
              <a:t>Stores the content you have added from your workspace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This is done using the </a:t>
            </a:r>
            <a:r>
              <a:rPr i="1" lang="en-GB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git add </a:t>
            </a:r>
            <a:r>
              <a:rPr lang="en-GB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command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Roboto"/>
                <a:ea typeface="Roboto"/>
                <a:cs typeface="Roboto"/>
                <a:sym typeface="Roboto"/>
              </a:rPr>
              <a:t>This is your proposed new content that you want to ‘</a:t>
            </a:r>
            <a:r>
              <a:rPr i="1" lang="en-GB" sz="1600">
                <a:latin typeface="Roboto"/>
                <a:ea typeface="Roboto"/>
                <a:cs typeface="Roboto"/>
                <a:sym typeface="Roboto"/>
              </a:rPr>
              <a:t>commit</a:t>
            </a:r>
            <a:r>
              <a:rPr lang="en-GB" sz="1600">
                <a:latin typeface="Roboto"/>
                <a:ea typeface="Roboto"/>
                <a:cs typeface="Roboto"/>
                <a:sym typeface="Roboto"/>
              </a:rPr>
              <a:t>’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5" name="Google Shape;235;p45"/>
          <p:cNvSpPr/>
          <p:nvPr/>
        </p:nvSpPr>
        <p:spPr>
          <a:xfrm>
            <a:off x="5300950" y="3119588"/>
            <a:ext cx="925523" cy="583925"/>
          </a:xfrm>
          <a:prstGeom prst="flowChartMagneticDisk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rgbClr val="CCCCCC"/>
                </a:solidFill>
                <a:latin typeface="Roboto"/>
                <a:ea typeface="Roboto"/>
                <a:cs typeface="Roboto"/>
                <a:sym typeface="Roboto"/>
              </a:rPr>
              <a:t>Workspace</a:t>
            </a:r>
            <a:endParaRPr b="1" sz="1100">
              <a:solidFill>
                <a:srgbClr val="CCCCC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6" name="Google Shape;236;p45"/>
          <p:cNvSpPr/>
          <p:nvPr/>
        </p:nvSpPr>
        <p:spPr>
          <a:xfrm>
            <a:off x="6445013" y="3119588"/>
            <a:ext cx="925523" cy="583925"/>
          </a:xfrm>
          <a:prstGeom prst="flowChartMagneticDisk">
            <a:avLst/>
          </a:prstGeom>
          <a:noFill/>
          <a:ln cap="flat" cmpd="sng" w="9525">
            <a:solidFill>
              <a:srgbClr val="1ADE9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rgbClr val="1ADE98"/>
                </a:solidFill>
                <a:latin typeface="Roboto"/>
                <a:ea typeface="Roboto"/>
                <a:cs typeface="Roboto"/>
                <a:sym typeface="Roboto"/>
              </a:rPr>
              <a:t>Staging</a:t>
            </a:r>
            <a:endParaRPr b="1" sz="1100">
              <a:solidFill>
                <a:srgbClr val="1ADE9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7" name="Google Shape;237;p45"/>
          <p:cNvSpPr/>
          <p:nvPr/>
        </p:nvSpPr>
        <p:spPr>
          <a:xfrm>
            <a:off x="7589077" y="3119588"/>
            <a:ext cx="925523" cy="583925"/>
          </a:xfrm>
          <a:prstGeom prst="flowChartMagneticDisk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rgbClr val="CCCCCC"/>
                </a:solidFill>
                <a:latin typeface="Roboto"/>
                <a:ea typeface="Roboto"/>
                <a:cs typeface="Roboto"/>
                <a:sym typeface="Roboto"/>
              </a:rPr>
              <a:t>Head</a:t>
            </a:r>
            <a:endParaRPr b="1" sz="1100">
              <a:solidFill>
                <a:srgbClr val="CCCCC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8" name="Google Shape;238;p45"/>
          <p:cNvPicPr preferRelativeResize="0"/>
          <p:nvPr/>
        </p:nvPicPr>
        <p:blipFill rotWithShape="1">
          <a:blip r:embed="rId3">
            <a:alphaModFix/>
          </a:blip>
          <a:srcRect b="18763" l="18409" r="17467" t="18272"/>
          <a:stretch/>
        </p:blipFill>
        <p:spPr>
          <a:xfrm>
            <a:off x="6483750" y="2380144"/>
            <a:ext cx="848050" cy="64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6"/>
          <p:cNvSpPr txBox="1"/>
          <p:nvPr/>
        </p:nvSpPr>
        <p:spPr>
          <a:xfrm>
            <a:off x="675875" y="1903075"/>
            <a:ext cx="3657600" cy="23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latin typeface="Roboto"/>
                <a:ea typeface="Roboto"/>
                <a:cs typeface="Roboto"/>
                <a:sym typeface="Roboto"/>
              </a:rPr>
              <a:t>Head </a:t>
            </a:r>
            <a:endParaRPr b="1" sz="2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Roboto"/>
                <a:ea typeface="Roboto"/>
                <a:cs typeface="Roboto"/>
                <a:sym typeface="Roboto"/>
              </a:rPr>
              <a:t>A snapshot of your latest ‘commit’ 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Roboto"/>
                <a:ea typeface="Roboto"/>
                <a:cs typeface="Roboto"/>
                <a:sym typeface="Roboto"/>
              </a:rPr>
              <a:t>Done using </a:t>
            </a:r>
            <a:r>
              <a:rPr lang="en-GB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</a:t>
            </a:r>
            <a:r>
              <a:rPr i="1" lang="en-GB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git commit</a:t>
            </a:r>
            <a:r>
              <a:rPr lang="en-GB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command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You would push the contents of this tree to your remote repo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4" name="Google Shape;244;p46"/>
          <p:cNvSpPr/>
          <p:nvPr/>
        </p:nvSpPr>
        <p:spPr>
          <a:xfrm>
            <a:off x="5300950" y="3119588"/>
            <a:ext cx="925523" cy="583925"/>
          </a:xfrm>
          <a:prstGeom prst="flowChartMagneticDisk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rgbClr val="CCCCCC"/>
                </a:solidFill>
                <a:latin typeface="Roboto"/>
                <a:ea typeface="Roboto"/>
                <a:cs typeface="Roboto"/>
                <a:sym typeface="Roboto"/>
              </a:rPr>
              <a:t>Workspace</a:t>
            </a:r>
            <a:endParaRPr b="1" sz="1100">
              <a:solidFill>
                <a:srgbClr val="CCCCC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5" name="Google Shape;245;p46"/>
          <p:cNvSpPr/>
          <p:nvPr/>
        </p:nvSpPr>
        <p:spPr>
          <a:xfrm>
            <a:off x="6445013" y="3119588"/>
            <a:ext cx="925523" cy="583925"/>
          </a:xfrm>
          <a:prstGeom prst="flowChartMagneticDisk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rgbClr val="CCCCCC"/>
                </a:solidFill>
                <a:latin typeface="Roboto"/>
                <a:ea typeface="Roboto"/>
                <a:cs typeface="Roboto"/>
                <a:sym typeface="Roboto"/>
              </a:rPr>
              <a:t>Staging</a:t>
            </a:r>
            <a:endParaRPr b="1" sz="1100">
              <a:solidFill>
                <a:srgbClr val="CCCCC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6" name="Google Shape;246;p46"/>
          <p:cNvSpPr/>
          <p:nvPr/>
        </p:nvSpPr>
        <p:spPr>
          <a:xfrm>
            <a:off x="7589077" y="3119588"/>
            <a:ext cx="925523" cy="583925"/>
          </a:xfrm>
          <a:prstGeom prst="flowChartMagneticDisk">
            <a:avLst/>
          </a:prstGeom>
          <a:noFill/>
          <a:ln cap="flat" cmpd="sng" w="9525">
            <a:solidFill>
              <a:srgbClr val="1ADE9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rgbClr val="1ADE98"/>
                </a:solidFill>
                <a:latin typeface="Roboto"/>
                <a:ea typeface="Roboto"/>
                <a:cs typeface="Roboto"/>
                <a:sym typeface="Roboto"/>
              </a:rPr>
              <a:t>Head</a:t>
            </a:r>
            <a:endParaRPr b="1" sz="1100">
              <a:solidFill>
                <a:srgbClr val="1ADE9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47" name="Google Shape;247;p46"/>
          <p:cNvPicPr preferRelativeResize="0"/>
          <p:nvPr/>
        </p:nvPicPr>
        <p:blipFill rotWithShape="1">
          <a:blip r:embed="rId3">
            <a:alphaModFix/>
          </a:blip>
          <a:srcRect b="18763" l="18409" r="17467" t="18272"/>
          <a:stretch/>
        </p:blipFill>
        <p:spPr>
          <a:xfrm>
            <a:off x="6483750" y="2380144"/>
            <a:ext cx="848050" cy="64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47"/>
          <p:cNvSpPr/>
          <p:nvPr/>
        </p:nvSpPr>
        <p:spPr>
          <a:xfrm>
            <a:off x="271675" y="1987825"/>
            <a:ext cx="1431225" cy="516825"/>
          </a:xfrm>
          <a:prstGeom prst="flowChartMagneticDisk">
            <a:avLst/>
          </a:prstGeom>
          <a:noFill/>
          <a:ln cap="flat" cmpd="sng" w="9525">
            <a:solidFill>
              <a:srgbClr val="1ADE9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latin typeface="Roboto"/>
                <a:ea typeface="Roboto"/>
                <a:cs typeface="Roboto"/>
                <a:sym typeface="Roboto"/>
              </a:rPr>
              <a:t>Workspace</a:t>
            </a:r>
            <a:endParaRPr b="1"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3" name="Google Shape;253;p47"/>
          <p:cNvSpPr/>
          <p:nvPr/>
        </p:nvSpPr>
        <p:spPr>
          <a:xfrm>
            <a:off x="2040850" y="1987825"/>
            <a:ext cx="1431225" cy="516825"/>
          </a:xfrm>
          <a:prstGeom prst="flowChartMagneticDisk">
            <a:avLst/>
          </a:prstGeom>
          <a:noFill/>
          <a:ln cap="flat" cmpd="sng" w="9525">
            <a:solidFill>
              <a:srgbClr val="1ADE9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latin typeface="Roboto"/>
                <a:ea typeface="Roboto"/>
                <a:cs typeface="Roboto"/>
                <a:sym typeface="Roboto"/>
              </a:rPr>
              <a:t>Staging</a:t>
            </a:r>
            <a:endParaRPr b="1"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4" name="Google Shape;254;p47"/>
          <p:cNvSpPr/>
          <p:nvPr/>
        </p:nvSpPr>
        <p:spPr>
          <a:xfrm>
            <a:off x="3810025" y="1987825"/>
            <a:ext cx="1431225" cy="516825"/>
          </a:xfrm>
          <a:prstGeom prst="flowChartMagneticDisk">
            <a:avLst/>
          </a:prstGeom>
          <a:noFill/>
          <a:ln cap="flat" cmpd="sng" w="9525">
            <a:solidFill>
              <a:srgbClr val="1ADE9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latin typeface="Roboto"/>
                <a:ea typeface="Roboto"/>
                <a:cs typeface="Roboto"/>
                <a:sym typeface="Roboto"/>
              </a:rPr>
              <a:t>Head</a:t>
            </a:r>
            <a:endParaRPr b="1"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5" name="Google Shape;255;p47"/>
          <p:cNvSpPr/>
          <p:nvPr/>
        </p:nvSpPr>
        <p:spPr>
          <a:xfrm>
            <a:off x="6745375" y="1987825"/>
            <a:ext cx="1431225" cy="516825"/>
          </a:xfrm>
          <a:prstGeom prst="flowChartMagneticDisk">
            <a:avLst/>
          </a:prstGeom>
          <a:noFill/>
          <a:ln cap="flat" cmpd="sng" w="9525">
            <a:solidFill>
              <a:srgbClr val="1D98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latin typeface="Roboto"/>
                <a:ea typeface="Roboto"/>
                <a:cs typeface="Roboto"/>
                <a:sym typeface="Roboto"/>
              </a:rPr>
              <a:t>Remote Repo</a:t>
            </a:r>
            <a:endParaRPr b="1" sz="16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56" name="Google Shape;256;p47"/>
          <p:cNvCxnSpPr/>
          <p:nvPr/>
        </p:nvCxnSpPr>
        <p:spPr>
          <a:xfrm>
            <a:off x="6056250" y="1789050"/>
            <a:ext cx="0" cy="29022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7" name="Google Shape;257;p47"/>
          <p:cNvCxnSpPr/>
          <p:nvPr/>
        </p:nvCxnSpPr>
        <p:spPr>
          <a:xfrm>
            <a:off x="7460988" y="2504650"/>
            <a:ext cx="0" cy="2173500"/>
          </a:xfrm>
          <a:prstGeom prst="straightConnector1">
            <a:avLst/>
          </a:prstGeom>
          <a:noFill/>
          <a:ln cap="flat" cmpd="sng" w="38100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8" name="Google Shape;258;p47"/>
          <p:cNvCxnSpPr/>
          <p:nvPr/>
        </p:nvCxnSpPr>
        <p:spPr>
          <a:xfrm>
            <a:off x="4525638" y="2504650"/>
            <a:ext cx="19800" cy="2226300"/>
          </a:xfrm>
          <a:prstGeom prst="straightConnector1">
            <a:avLst/>
          </a:prstGeom>
          <a:noFill/>
          <a:ln cap="flat" cmpd="sng" w="38100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9" name="Google Shape;259;p47"/>
          <p:cNvCxnSpPr>
            <a:stCxn id="252" idx="3"/>
          </p:cNvCxnSpPr>
          <p:nvPr/>
        </p:nvCxnSpPr>
        <p:spPr>
          <a:xfrm>
            <a:off x="987288" y="2504650"/>
            <a:ext cx="0" cy="2173500"/>
          </a:xfrm>
          <a:prstGeom prst="straightConnector1">
            <a:avLst/>
          </a:prstGeom>
          <a:noFill/>
          <a:ln cap="flat" cmpd="sng" w="38100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0" name="Google Shape;260;p47"/>
          <p:cNvCxnSpPr/>
          <p:nvPr/>
        </p:nvCxnSpPr>
        <p:spPr>
          <a:xfrm>
            <a:off x="2756450" y="2504650"/>
            <a:ext cx="0" cy="2173500"/>
          </a:xfrm>
          <a:prstGeom prst="straightConnector1">
            <a:avLst/>
          </a:prstGeom>
          <a:noFill/>
          <a:ln cap="flat" cmpd="sng" w="38100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1" name="Google Shape;261;p47"/>
          <p:cNvCxnSpPr/>
          <p:nvPr/>
        </p:nvCxnSpPr>
        <p:spPr>
          <a:xfrm>
            <a:off x="1007175" y="2822725"/>
            <a:ext cx="1749300" cy="0"/>
          </a:xfrm>
          <a:prstGeom prst="straightConnector1">
            <a:avLst/>
          </a:prstGeom>
          <a:noFill/>
          <a:ln cap="flat" cmpd="sng" w="38100">
            <a:solidFill>
              <a:srgbClr val="F8626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2" name="Google Shape;262;p47"/>
          <p:cNvCxnSpPr/>
          <p:nvPr/>
        </p:nvCxnSpPr>
        <p:spPr>
          <a:xfrm>
            <a:off x="2796200" y="3048000"/>
            <a:ext cx="1789200" cy="0"/>
          </a:xfrm>
          <a:prstGeom prst="straightConnector1">
            <a:avLst/>
          </a:prstGeom>
          <a:noFill/>
          <a:ln cap="flat" cmpd="sng" w="38100">
            <a:solidFill>
              <a:srgbClr val="F8626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3" name="Google Shape;263;p47"/>
          <p:cNvCxnSpPr/>
          <p:nvPr/>
        </p:nvCxnSpPr>
        <p:spPr>
          <a:xfrm>
            <a:off x="4572000" y="3601275"/>
            <a:ext cx="2928600" cy="0"/>
          </a:xfrm>
          <a:prstGeom prst="straightConnector1">
            <a:avLst/>
          </a:prstGeom>
          <a:noFill/>
          <a:ln cap="flat" cmpd="sng" w="38100">
            <a:solidFill>
              <a:srgbClr val="1ADE98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4" name="Google Shape;264;p47"/>
          <p:cNvCxnSpPr/>
          <p:nvPr/>
        </p:nvCxnSpPr>
        <p:spPr>
          <a:xfrm rot="10800000">
            <a:off x="1007225" y="4721075"/>
            <a:ext cx="6493500" cy="0"/>
          </a:xfrm>
          <a:prstGeom prst="straightConnector1">
            <a:avLst/>
          </a:prstGeom>
          <a:noFill/>
          <a:ln cap="flat" cmpd="sng" w="38100">
            <a:solidFill>
              <a:srgbClr val="1D98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65" name="Google Shape;265;p47"/>
          <p:cNvSpPr txBox="1"/>
          <p:nvPr/>
        </p:nvSpPr>
        <p:spPr>
          <a:xfrm>
            <a:off x="1394875" y="2676925"/>
            <a:ext cx="954000" cy="291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Roboto"/>
                <a:ea typeface="Roboto"/>
                <a:cs typeface="Roboto"/>
                <a:sym typeface="Roboto"/>
              </a:rPr>
              <a:t>git add 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6" name="Google Shape;266;p47"/>
          <p:cNvSpPr txBox="1"/>
          <p:nvPr/>
        </p:nvSpPr>
        <p:spPr>
          <a:xfrm>
            <a:off x="3069550" y="2875688"/>
            <a:ext cx="1143000" cy="291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Roboto"/>
                <a:ea typeface="Roboto"/>
                <a:cs typeface="Roboto"/>
                <a:sym typeface="Roboto"/>
              </a:rPr>
              <a:t>git commit 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7" name="Google Shape;267;p47"/>
          <p:cNvSpPr txBox="1"/>
          <p:nvPr/>
        </p:nvSpPr>
        <p:spPr>
          <a:xfrm>
            <a:off x="5431725" y="3445588"/>
            <a:ext cx="1143000" cy="291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Roboto"/>
                <a:ea typeface="Roboto"/>
                <a:cs typeface="Roboto"/>
                <a:sym typeface="Roboto"/>
              </a:rPr>
              <a:t>git push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8" name="Google Shape;268;p47"/>
          <p:cNvSpPr txBox="1"/>
          <p:nvPr/>
        </p:nvSpPr>
        <p:spPr>
          <a:xfrm>
            <a:off x="3380100" y="4575275"/>
            <a:ext cx="1688100" cy="291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Roboto"/>
                <a:ea typeface="Roboto"/>
                <a:cs typeface="Roboto"/>
                <a:sym typeface="Roboto"/>
              </a:rPr>
              <a:t>git pull/clone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69" name="Google Shape;269;p47"/>
          <p:cNvPicPr preferRelativeResize="0"/>
          <p:nvPr/>
        </p:nvPicPr>
        <p:blipFill rotWithShape="1">
          <a:blip r:embed="rId3">
            <a:alphaModFix/>
          </a:blip>
          <a:srcRect b="18763" l="18409" r="17467" t="18272"/>
          <a:stretch/>
        </p:blipFill>
        <p:spPr>
          <a:xfrm>
            <a:off x="1974675" y="634013"/>
            <a:ext cx="1563575" cy="118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47"/>
          <p:cNvPicPr preferRelativeResize="0"/>
          <p:nvPr/>
        </p:nvPicPr>
        <p:blipFill rotWithShape="1">
          <a:blip r:embed="rId4">
            <a:alphaModFix/>
          </a:blip>
          <a:srcRect b="0" l="21704" r="19839" t="0"/>
          <a:stretch/>
        </p:blipFill>
        <p:spPr>
          <a:xfrm>
            <a:off x="6889478" y="684130"/>
            <a:ext cx="1143000" cy="10813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8"/>
          <p:cNvSpPr txBox="1"/>
          <p:nvPr>
            <p:ph type="title"/>
          </p:nvPr>
        </p:nvSpPr>
        <p:spPr>
          <a:xfrm>
            <a:off x="685800" y="2035900"/>
            <a:ext cx="7548900" cy="8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Remote/Local Workflow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" name="Google Shape;280;p49"/>
          <p:cNvGrpSpPr/>
          <p:nvPr/>
        </p:nvGrpSpPr>
        <p:grpSpPr>
          <a:xfrm>
            <a:off x="7187168" y="2938887"/>
            <a:ext cx="1102682" cy="1094509"/>
            <a:chOff x="6776368" y="2807150"/>
            <a:chExt cx="1102682" cy="1094509"/>
          </a:xfrm>
        </p:grpSpPr>
        <p:pic>
          <p:nvPicPr>
            <p:cNvPr id="281" name="Google Shape;281;p49"/>
            <p:cNvPicPr preferRelativeResize="0"/>
            <p:nvPr/>
          </p:nvPicPr>
          <p:blipFill rotWithShape="1">
            <a:blip r:embed="rId3">
              <a:alphaModFix/>
            </a:blip>
            <a:srcRect b="8791" l="8255" r="8272" t="8351"/>
            <a:stretch/>
          </p:blipFill>
          <p:spPr>
            <a:xfrm>
              <a:off x="6776375" y="2807150"/>
              <a:ext cx="1102675" cy="109450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2" name="Google Shape;282;p49"/>
            <p:cNvPicPr preferRelativeResize="0"/>
            <p:nvPr/>
          </p:nvPicPr>
          <p:blipFill rotWithShape="1">
            <a:blip r:embed="rId4">
              <a:alphaModFix/>
            </a:blip>
            <a:srcRect b="0" l="21704" r="19839" t="0"/>
            <a:stretch/>
          </p:blipFill>
          <p:spPr>
            <a:xfrm>
              <a:off x="6776368" y="2807150"/>
              <a:ext cx="430925" cy="4076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83" name="Google Shape;283;p49"/>
          <p:cNvGrpSpPr/>
          <p:nvPr/>
        </p:nvGrpSpPr>
        <p:grpSpPr>
          <a:xfrm>
            <a:off x="4325445" y="2934812"/>
            <a:ext cx="1102682" cy="1102675"/>
            <a:chOff x="3042568" y="2807150"/>
            <a:chExt cx="1102682" cy="1102675"/>
          </a:xfrm>
        </p:grpSpPr>
        <p:pic>
          <p:nvPicPr>
            <p:cNvPr id="284" name="Google Shape;284;p4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042575" y="2807150"/>
              <a:ext cx="1102675" cy="11026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5" name="Google Shape;285;p49"/>
            <p:cNvPicPr preferRelativeResize="0"/>
            <p:nvPr/>
          </p:nvPicPr>
          <p:blipFill rotWithShape="1">
            <a:blip r:embed="rId4">
              <a:alphaModFix/>
            </a:blip>
            <a:srcRect b="0" l="21704" r="19839" t="0"/>
            <a:stretch/>
          </p:blipFill>
          <p:spPr>
            <a:xfrm>
              <a:off x="3042568" y="2807150"/>
              <a:ext cx="430925" cy="40767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86" name="Google Shape;286;p49"/>
          <p:cNvPicPr preferRelativeResize="0"/>
          <p:nvPr/>
        </p:nvPicPr>
        <p:blipFill rotWithShape="1">
          <a:blip r:embed="rId6">
            <a:alphaModFix/>
          </a:blip>
          <a:srcRect b="18763" l="18409" r="17467" t="18272"/>
          <a:stretch/>
        </p:blipFill>
        <p:spPr>
          <a:xfrm>
            <a:off x="1463729" y="3069509"/>
            <a:ext cx="1102675" cy="83324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7" name="Google Shape;287;p49"/>
          <p:cNvCxnSpPr/>
          <p:nvPr/>
        </p:nvCxnSpPr>
        <p:spPr>
          <a:xfrm>
            <a:off x="2566404" y="3867130"/>
            <a:ext cx="1758900" cy="0"/>
          </a:xfrm>
          <a:prstGeom prst="straightConnector1">
            <a:avLst/>
          </a:prstGeom>
          <a:noFill/>
          <a:ln cap="flat" cmpd="sng" w="19050">
            <a:solidFill>
              <a:srgbClr val="1D98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88" name="Google Shape;288;p49"/>
          <p:cNvSpPr txBox="1"/>
          <p:nvPr/>
        </p:nvSpPr>
        <p:spPr>
          <a:xfrm>
            <a:off x="3128075" y="3721325"/>
            <a:ext cx="635700" cy="291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Roboto"/>
                <a:ea typeface="Roboto"/>
                <a:cs typeface="Roboto"/>
                <a:sym typeface="Roboto"/>
              </a:rPr>
              <a:t>Push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89" name="Google Shape;289;p49"/>
          <p:cNvCxnSpPr>
            <a:stCxn id="282" idx="1"/>
          </p:cNvCxnSpPr>
          <p:nvPr/>
        </p:nvCxnSpPr>
        <p:spPr>
          <a:xfrm rot="10800000">
            <a:off x="5406968" y="3142725"/>
            <a:ext cx="1780200" cy="0"/>
          </a:xfrm>
          <a:prstGeom prst="straightConnector1">
            <a:avLst/>
          </a:prstGeom>
          <a:noFill/>
          <a:ln cap="flat" cmpd="sng" w="19050">
            <a:solidFill>
              <a:srgbClr val="1ADE98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90" name="Google Shape;290;p49"/>
          <p:cNvSpPr txBox="1"/>
          <p:nvPr/>
        </p:nvSpPr>
        <p:spPr>
          <a:xfrm>
            <a:off x="5989800" y="2996925"/>
            <a:ext cx="635700" cy="291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Roboto"/>
                <a:ea typeface="Roboto"/>
                <a:cs typeface="Roboto"/>
                <a:sym typeface="Roboto"/>
              </a:rPr>
              <a:t>Fork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91" name="Google Shape;291;p49"/>
          <p:cNvCxnSpPr/>
          <p:nvPr/>
        </p:nvCxnSpPr>
        <p:spPr>
          <a:xfrm>
            <a:off x="5406875" y="3836500"/>
            <a:ext cx="1789200" cy="0"/>
          </a:xfrm>
          <a:prstGeom prst="straightConnector1">
            <a:avLst/>
          </a:prstGeom>
          <a:noFill/>
          <a:ln cap="flat" cmpd="sng" w="19050">
            <a:solidFill>
              <a:srgbClr val="1D98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92" name="Google Shape;292;p49"/>
          <p:cNvSpPr txBox="1"/>
          <p:nvPr/>
        </p:nvSpPr>
        <p:spPr>
          <a:xfrm>
            <a:off x="5651850" y="3690700"/>
            <a:ext cx="1288800" cy="291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Roboto"/>
                <a:ea typeface="Roboto"/>
                <a:cs typeface="Roboto"/>
                <a:sym typeface="Roboto"/>
              </a:rPr>
              <a:t>Pull Request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93" name="Google Shape;293;p49"/>
          <p:cNvCxnSpPr>
            <a:stCxn id="281" idx="2"/>
            <a:endCxn id="286" idx="2"/>
          </p:cNvCxnSpPr>
          <p:nvPr/>
        </p:nvCxnSpPr>
        <p:spPr>
          <a:xfrm flipH="1" rot="5400000">
            <a:off x="4811562" y="1106446"/>
            <a:ext cx="130500" cy="5723400"/>
          </a:xfrm>
          <a:prstGeom prst="bentConnector3">
            <a:avLst>
              <a:gd fmla="val -519352" name="adj1"/>
            </a:avLst>
          </a:prstGeom>
          <a:noFill/>
          <a:ln cap="flat" cmpd="sng" w="19050">
            <a:solidFill>
              <a:srgbClr val="1ADE98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94" name="Google Shape;294;p49"/>
          <p:cNvSpPr txBox="1"/>
          <p:nvPr/>
        </p:nvSpPr>
        <p:spPr>
          <a:xfrm>
            <a:off x="4232388" y="4530275"/>
            <a:ext cx="1288800" cy="291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Roboto"/>
                <a:ea typeface="Roboto"/>
                <a:cs typeface="Roboto"/>
                <a:sym typeface="Roboto"/>
              </a:rPr>
              <a:t>Clone/Pull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5" name="Google Shape;295;p49"/>
          <p:cNvSpPr txBox="1"/>
          <p:nvPr/>
        </p:nvSpPr>
        <p:spPr>
          <a:xfrm>
            <a:off x="1370650" y="2215950"/>
            <a:ext cx="1288800" cy="510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Roboto"/>
                <a:ea typeface="Roboto"/>
                <a:cs typeface="Roboto"/>
                <a:sym typeface="Roboto"/>
              </a:rPr>
              <a:t>Your Local Repo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6" name="Google Shape;296;p49"/>
          <p:cNvSpPr txBox="1"/>
          <p:nvPr/>
        </p:nvSpPr>
        <p:spPr>
          <a:xfrm>
            <a:off x="4137152" y="2215950"/>
            <a:ext cx="1479300" cy="510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Roboto"/>
                <a:ea typeface="Roboto"/>
                <a:cs typeface="Roboto"/>
                <a:sym typeface="Roboto"/>
              </a:rPr>
              <a:t>Your GitHub (Remote) Repo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7" name="Google Shape;297;p49"/>
          <p:cNvSpPr txBox="1"/>
          <p:nvPr/>
        </p:nvSpPr>
        <p:spPr>
          <a:xfrm>
            <a:off x="6998852" y="2215950"/>
            <a:ext cx="1479300" cy="510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Roboto"/>
                <a:ea typeface="Roboto"/>
                <a:cs typeface="Roboto"/>
                <a:sym typeface="Roboto"/>
              </a:rPr>
              <a:t>Another </a:t>
            </a:r>
            <a:r>
              <a:rPr b="1" lang="en-GB">
                <a:latin typeface="Roboto"/>
                <a:ea typeface="Roboto"/>
                <a:cs typeface="Roboto"/>
                <a:sym typeface="Roboto"/>
              </a:rPr>
              <a:t>GitHub (Remote) Repo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8" name="Google Shape;298;p49"/>
          <p:cNvSpPr txBox="1"/>
          <p:nvPr/>
        </p:nvSpPr>
        <p:spPr>
          <a:xfrm>
            <a:off x="344550" y="1538100"/>
            <a:ext cx="1789200" cy="50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latin typeface="Roboto"/>
                <a:ea typeface="Roboto"/>
                <a:cs typeface="Roboto"/>
                <a:sym typeface="Roboto"/>
              </a:rPr>
              <a:t>Remote Repo</a:t>
            </a:r>
            <a:endParaRPr b="1" sz="20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99" name="Google Shape;299;p49"/>
          <p:cNvCxnSpPr/>
          <p:nvPr/>
        </p:nvCxnSpPr>
        <p:spPr>
          <a:xfrm rot="10800000">
            <a:off x="2511368" y="3200125"/>
            <a:ext cx="1780200" cy="0"/>
          </a:xfrm>
          <a:prstGeom prst="straightConnector1">
            <a:avLst/>
          </a:prstGeom>
          <a:noFill/>
          <a:ln cap="flat" cmpd="sng" w="19050">
            <a:solidFill>
              <a:srgbClr val="1ADE98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00" name="Google Shape;300;p49"/>
          <p:cNvSpPr txBox="1"/>
          <p:nvPr/>
        </p:nvSpPr>
        <p:spPr>
          <a:xfrm>
            <a:off x="3085625" y="3054325"/>
            <a:ext cx="720600" cy="291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Roboto"/>
                <a:ea typeface="Roboto"/>
                <a:cs typeface="Roboto"/>
                <a:sym typeface="Roboto"/>
              </a:rPr>
              <a:t>Pull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01" name="Google Shape;301;p49"/>
          <p:cNvCxnSpPr/>
          <p:nvPr/>
        </p:nvCxnSpPr>
        <p:spPr>
          <a:xfrm rot="10800000">
            <a:off x="5406143" y="3489612"/>
            <a:ext cx="1780200" cy="0"/>
          </a:xfrm>
          <a:prstGeom prst="straightConnector1">
            <a:avLst/>
          </a:prstGeom>
          <a:noFill/>
          <a:ln cap="flat" cmpd="sng" w="19050">
            <a:solidFill>
              <a:srgbClr val="1ADE98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02" name="Google Shape;302;p49"/>
          <p:cNvSpPr txBox="1"/>
          <p:nvPr/>
        </p:nvSpPr>
        <p:spPr>
          <a:xfrm>
            <a:off x="5980400" y="3343813"/>
            <a:ext cx="720600" cy="291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Roboto"/>
                <a:ea typeface="Roboto"/>
                <a:cs typeface="Roboto"/>
                <a:sym typeface="Roboto"/>
              </a:rPr>
              <a:t>Pull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50"/>
          <p:cNvSpPr txBox="1"/>
          <p:nvPr/>
        </p:nvSpPr>
        <p:spPr>
          <a:xfrm>
            <a:off x="543350" y="2272884"/>
            <a:ext cx="3034800" cy="15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latin typeface="Roboto"/>
                <a:ea typeface="Roboto"/>
                <a:cs typeface="Roboto"/>
                <a:sym typeface="Roboto"/>
              </a:rPr>
              <a:t>Push</a:t>
            </a:r>
            <a:endParaRPr b="1" sz="2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Roboto"/>
                <a:ea typeface="Roboto"/>
                <a:cs typeface="Roboto"/>
                <a:sym typeface="Roboto"/>
              </a:rPr>
              <a:t>This ‘pushes’ your code from your local repo to your remote one (e.g. GitHub account)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308" name="Google Shape;308;p50"/>
          <p:cNvGrpSpPr/>
          <p:nvPr/>
        </p:nvGrpSpPr>
        <p:grpSpPr>
          <a:xfrm>
            <a:off x="4216879" y="2504100"/>
            <a:ext cx="3964398" cy="1102675"/>
            <a:chOff x="4445479" y="2504112"/>
            <a:chExt cx="3964398" cy="1102675"/>
          </a:xfrm>
        </p:grpSpPr>
        <p:grpSp>
          <p:nvGrpSpPr>
            <p:cNvPr id="309" name="Google Shape;309;p50"/>
            <p:cNvGrpSpPr/>
            <p:nvPr/>
          </p:nvGrpSpPr>
          <p:grpSpPr>
            <a:xfrm>
              <a:off x="7307195" y="2504112"/>
              <a:ext cx="1102682" cy="1102675"/>
              <a:chOff x="3042568" y="2807150"/>
              <a:chExt cx="1102682" cy="1102675"/>
            </a:xfrm>
          </p:grpSpPr>
          <p:pic>
            <p:nvPicPr>
              <p:cNvPr id="310" name="Google Shape;310;p50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3042575" y="2807150"/>
                <a:ext cx="1102675" cy="1102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11" name="Google Shape;311;p50"/>
              <p:cNvPicPr preferRelativeResize="0"/>
              <p:nvPr/>
            </p:nvPicPr>
            <p:blipFill rotWithShape="1">
              <a:blip r:embed="rId4">
                <a:alphaModFix/>
              </a:blip>
              <a:srcRect b="0" l="21704" r="19839" t="0"/>
              <a:stretch/>
            </p:blipFill>
            <p:spPr>
              <a:xfrm>
                <a:off x="3042568" y="2807150"/>
                <a:ext cx="430925" cy="407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312" name="Google Shape;312;p50"/>
            <p:cNvPicPr preferRelativeResize="0"/>
            <p:nvPr/>
          </p:nvPicPr>
          <p:blipFill rotWithShape="1">
            <a:blip r:embed="rId5">
              <a:alphaModFix/>
            </a:blip>
            <a:srcRect b="18763" l="18409" r="17467" t="18272"/>
            <a:stretch/>
          </p:blipFill>
          <p:spPr>
            <a:xfrm>
              <a:off x="4445479" y="2638809"/>
              <a:ext cx="1102675" cy="833243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13" name="Google Shape;313;p50"/>
            <p:cNvCxnSpPr/>
            <p:nvPr/>
          </p:nvCxnSpPr>
          <p:spPr>
            <a:xfrm>
              <a:off x="5548154" y="3055430"/>
              <a:ext cx="1758900" cy="0"/>
            </a:xfrm>
            <a:prstGeom prst="straightConnector1">
              <a:avLst/>
            </a:prstGeom>
            <a:noFill/>
            <a:ln cap="flat" cmpd="sng" w="19050">
              <a:solidFill>
                <a:srgbClr val="1D98F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314" name="Google Shape;314;p50"/>
            <p:cNvSpPr txBox="1"/>
            <p:nvPr/>
          </p:nvSpPr>
          <p:spPr>
            <a:xfrm>
              <a:off x="6109825" y="2909625"/>
              <a:ext cx="635700" cy="291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>
                  <a:latin typeface="Roboto"/>
                  <a:ea typeface="Roboto"/>
                  <a:cs typeface="Roboto"/>
                  <a:sym typeface="Roboto"/>
                </a:rPr>
                <a:t>Push</a:t>
              </a:r>
              <a:endParaRPr b="1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315" name="Google Shape;315;p50"/>
          <p:cNvSpPr txBox="1"/>
          <p:nvPr/>
        </p:nvSpPr>
        <p:spPr>
          <a:xfrm>
            <a:off x="4216875" y="3911575"/>
            <a:ext cx="1044600" cy="291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Roboto"/>
                <a:ea typeface="Roboto"/>
                <a:cs typeface="Roboto"/>
                <a:sym typeface="Roboto"/>
              </a:rPr>
              <a:t>Local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6" name="Google Shape;316;p50"/>
          <p:cNvSpPr txBox="1"/>
          <p:nvPr/>
        </p:nvSpPr>
        <p:spPr>
          <a:xfrm>
            <a:off x="6884450" y="3806425"/>
            <a:ext cx="1545900" cy="501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Your GitHub (Remote) Repo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51"/>
          <p:cNvSpPr txBox="1"/>
          <p:nvPr/>
        </p:nvSpPr>
        <p:spPr>
          <a:xfrm>
            <a:off x="834900" y="1749300"/>
            <a:ext cx="3220200" cy="2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latin typeface="Roboto"/>
                <a:ea typeface="Roboto"/>
                <a:cs typeface="Roboto"/>
                <a:sym typeface="Roboto"/>
              </a:rPr>
              <a:t>Pull Request</a:t>
            </a:r>
            <a:endParaRPr b="1" sz="2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Roboto"/>
                <a:ea typeface="Roboto"/>
                <a:cs typeface="Roboto"/>
                <a:sym typeface="Roboto"/>
              </a:rPr>
              <a:t>A request to have your code pulled into another project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Roboto"/>
                <a:ea typeface="Roboto"/>
                <a:cs typeface="Roboto"/>
                <a:sym typeface="Roboto"/>
              </a:rPr>
              <a:t>Requires: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●"/>
            </a:pPr>
            <a:r>
              <a:rPr lang="en-GB" sz="1600">
                <a:latin typeface="Roboto"/>
                <a:ea typeface="Roboto"/>
                <a:cs typeface="Roboto"/>
                <a:sym typeface="Roboto"/>
              </a:rPr>
              <a:t>Owner’s knowledge of your changes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●"/>
            </a:pPr>
            <a:r>
              <a:rPr lang="en-GB" sz="1600">
                <a:latin typeface="Roboto"/>
                <a:ea typeface="Roboto"/>
                <a:cs typeface="Roboto"/>
                <a:sym typeface="Roboto"/>
              </a:rPr>
              <a:t>Owner’s permission to incorporate your code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322" name="Google Shape;322;p51"/>
          <p:cNvGrpSpPr/>
          <p:nvPr/>
        </p:nvGrpSpPr>
        <p:grpSpPr>
          <a:xfrm>
            <a:off x="4510995" y="2384025"/>
            <a:ext cx="3964405" cy="1102675"/>
            <a:chOff x="4510995" y="2536425"/>
            <a:chExt cx="3964405" cy="1102675"/>
          </a:xfrm>
        </p:grpSpPr>
        <p:cxnSp>
          <p:nvCxnSpPr>
            <p:cNvPr id="323" name="Google Shape;323;p51"/>
            <p:cNvCxnSpPr/>
            <p:nvPr/>
          </p:nvCxnSpPr>
          <p:spPr>
            <a:xfrm>
              <a:off x="5613675" y="3087750"/>
              <a:ext cx="1789200" cy="0"/>
            </a:xfrm>
            <a:prstGeom prst="straightConnector1">
              <a:avLst/>
            </a:prstGeom>
            <a:noFill/>
            <a:ln cap="flat" cmpd="sng" w="19050">
              <a:solidFill>
                <a:srgbClr val="1D98F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grpSp>
          <p:nvGrpSpPr>
            <p:cNvPr id="324" name="Google Shape;324;p51"/>
            <p:cNvGrpSpPr/>
            <p:nvPr/>
          </p:nvGrpSpPr>
          <p:grpSpPr>
            <a:xfrm>
              <a:off x="4510995" y="2536425"/>
              <a:ext cx="3964405" cy="1102675"/>
              <a:chOff x="4510995" y="2536425"/>
              <a:chExt cx="3964405" cy="1102675"/>
            </a:xfrm>
          </p:grpSpPr>
          <p:grpSp>
            <p:nvGrpSpPr>
              <p:cNvPr id="325" name="Google Shape;325;p51"/>
              <p:cNvGrpSpPr/>
              <p:nvPr/>
            </p:nvGrpSpPr>
            <p:grpSpPr>
              <a:xfrm>
                <a:off x="7372718" y="2540500"/>
                <a:ext cx="1102682" cy="1094509"/>
                <a:chOff x="6776368" y="2807150"/>
                <a:chExt cx="1102682" cy="1094509"/>
              </a:xfrm>
            </p:grpSpPr>
            <p:pic>
              <p:nvPicPr>
                <p:cNvPr id="326" name="Google Shape;326;p51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 b="8791" l="8255" r="8272" t="8351"/>
                <a:stretch/>
              </p:blipFill>
              <p:spPr>
                <a:xfrm>
                  <a:off x="6776375" y="2807150"/>
                  <a:ext cx="1102675" cy="109450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327" name="Google Shape;327;p51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0" l="21704" r="19839" t="0"/>
                <a:stretch/>
              </p:blipFill>
              <p:spPr>
                <a:xfrm>
                  <a:off x="6776368" y="2807150"/>
                  <a:ext cx="430925" cy="40767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328" name="Google Shape;328;p51"/>
              <p:cNvGrpSpPr/>
              <p:nvPr/>
            </p:nvGrpSpPr>
            <p:grpSpPr>
              <a:xfrm>
                <a:off x="4510995" y="2536425"/>
                <a:ext cx="1102682" cy="1102675"/>
                <a:chOff x="3042568" y="2807150"/>
                <a:chExt cx="1102682" cy="1102675"/>
              </a:xfrm>
            </p:grpSpPr>
            <p:pic>
              <p:nvPicPr>
                <p:cNvPr id="329" name="Google Shape;329;p51"/>
                <p:cNvPicPr preferRelativeResize="0"/>
                <p:nvPr/>
              </p:nvPicPr>
              <p:blipFill>
                <a:blip r:embed="rId5">
                  <a:alphaModFix/>
                </a:blip>
                <a:stretch>
                  <a:fillRect/>
                </a:stretch>
              </p:blipFill>
              <p:spPr>
                <a:xfrm>
                  <a:off x="3042575" y="2807150"/>
                  <a:ext cx="1102675" cy="110267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330" name="Google Shape;330;p51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0" l="21704" r="19839" t="0"/>
                <a:stretch/>
              </p:blipFill>
              <p:spPr>
                <a:xfrm>
                  <a:off x="3042568" y="2807150"/>
                  <a:ext cx="430925" cy="40767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sp>
            <p:nvSpPr>
              <p:cNvPr id="331" name="Google Shape;331;p51"/>
              <p:cNvSpPr txBox="1"/>
              <p:nvPr/>
            </p:nvSpPr>
            <p:spPr>
              <a:xfrm>
                <a:off x="5858650" y="2941950"/>
                <a:ext cx="1288800" cy="2916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GB">
                    <a:latin typeface="Roboto"/>
                    <a:ea typeface="Roboto"/>
                    <a:cs typeface="Roboto"/>
                    <a:sym typeface="Roboto"/>
                  </a:rPr>
                  <a:t>Pull Request</a:t>
                </a:r>
                <a:endParaRPr b="1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sp>
        <p:nvSpPr>
          <p:cNvPr id="332" name="Google Shape;332;p51"/>
          <p:cNvSpPr txBox="1"/>
          <p:nvPr/>
        </p:nvSpPr>
        <p:spPr>
          <a:xfrm>
            <a:off x="4176750" y="3634100"/>
            <a:ext cx="1980900" cy="56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Your GitHub (Remote) Repo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3" name="Google Shape;333;p51"/>
          <p:cNvSpPr txBox="1"/>
          <p:nvPr/>
        </p:nvSpPr>
        <p:spPr>
          <a:xfrm>
            <a:off x="6932275" y="3634100"/>
            <a:ext cx="1980900" cy="56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Another GitHub (Remote) Repo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2"/>
          <p:cNvSpPr txBox="1"/>
          <p:nvPr/>
        </p:nvSpPr>
        <p:spPr>
          <a:xfrm>
            <a:off x="1593600" y="2020950"/>
            <a:ext cx="5956800" cy="19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latin typeface="Roboto"/>
                <a:ea typeface="Roboto"/>
                <a:cs typeface="Roboto"/>
                <a:sym typeface="Roboto"/>
              </a:rPr>
              <a:t>Pull Request *Aside</a:t>
            </a:r>
            <a:endParaRPr b="1"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Roboto"/>
                <a:ea typeface="Roboto"/>
                <a:cs typeface="Roboto"/>
                <a:sym typeface="Roboto"/>
              </a:rPr>
              <a:t>You may think you’d want to ‘push’ your changes to another repo, right?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Roboto"/>
                <a:ea typeface="Roboto"/>
                <a:cs typeface="Roboto"/>
                <a:sym typeface="Roboto"/>
              </a:rPr>
              <a:t>GitHub sees you as the object not the subject and that you are requesting the owner pulls in the changes from your repository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53"/>
          <p:cNvSpPr txBox="1"/>
          <p:nvPr/>
        </p:nvSpPr>
        <p:spPr>
          <a:xfrm>
            <a:off x="543350" y="2272884"/>
            <a:ext cx="3034800" cy="15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latin typeface="Roboto"/>
                <a:ea typeface="Roboto"/>
                <a:cs typeface="Roboto"/>
                <a:sym typeface="Roboto"/>
              </a:rPr>
              <a:t>Pull</a:t>
            </a:r>
            <a:endParaRPr b="1" sz="2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Roboto"/>
                <a:ea typeface="Roboto"/>
                <a:cs typeface="Roboto"/>
                <a:sym typeface="Roboto"/>
              </a:rPr>
              <a:t>Copies material from remote repo into your local repo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344" name="Google Shape;344;p53"/>
          <p:cNvGrpSpPr/>
          <p:nvPr/>
        </p:nvGrpSpPr>
        <p:grpSpPr>
          <a:xfrm>
            <a:off x="4840787" y="2325157"/>
            <a:ext cx="708142" cy="699868"/>
            <a:chOff x="3042568" y="2807150"/>
            <a:chExt cx="1102682" cy="1102675"/>
          </a:xfrm>
        </p:grpSpPr>
        <p:pic>
          <p:nvPicPr>
            <p:cNvPr id="345" name="Google Shape;345;p5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042575" y="2807150"/>
              <a:ext cx="1102675" cy="11026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6" name="Google Shape;346;p53"/>
            <p:cNvPicPr preferRelativeResize="0"/>
            <p:nvPr/>
          </p:nvPicPr>
          <p:blipFill rotWithShape="1">
            <a:blip r:embed="rId4">
              <a:alphaModFix/>
            </a:blip>
            <a:srcRect b="0" l="21704" r="19839" t="0"/>
            <a:stretch/>
          </p:blipFill>
          <p:spPr>
            <a:xfrm>
              <a:off x="3042568" y="2807150"/>
              <a:ext cx="430925" cy="4076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47" name="Google Shape;347;p53"/>
          <p:cNvGrpSpPr/>
          <p:nvPr/>
        </p:nvGrpSpPr>
        <p:grpSpPr>
          <a:xfrm>
            <a:off x="7199454" y="2327752"/>
            <a:ext cx="708142" cy="694685"/>
            <a:chOff x="6776368" y="2807150"/>
            <a:chExt cx="1102682" cy="1094509"/>
          </a:xfrm>
        </p:grpSpPr>
        <p:pic>
          <p:nvPicPr>
            <p:cNvPr id="348" name="Google Shape;348;p53"/>
            <p:cNvPicPr preferRelativeResize="0"/>
            <p:nvPr/>
          </p:nvPicPr>
          <p:blipFill rotWithShape="1">
            <a:blip r:embed="rId5">
              <a:alphaModFix/>
            </a:blip>
            <a:srcRect b="8791" l="8255" r="8272" t="8351"/>
            <a:stretch/>
          </p:blipFill>
          <p:spPr>
            <a:xfrm>
              <a:off x="6776375" y="2807150"/>
              <a:ext cx="1102675" cy="109450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9" name="Google Shape;349;p53"/>
            <p:cNvPicPr preferRelativeResize="0"/>
            <p:nvPr/>
          </p:nvPicPr>
          <p:blipFill rotWithShape="1">
            <a:blip r:embed="rId4">
              <a:alphaModFix/>
            </a:blip>
            <a:srcRect b="0" l="21704" r="19839" t="0"/>
            <a:stretch/>
          </p:blipFill>
          <p:spPr>
            <a:xfrm>
              <a:off x="6776368" y="2807150"/>
              <a:ext cx="430925" cy="40767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50" name="Google Shape;350;p53"/>
          <p:cNvPicPr preferRelativeResize="0"/>
          <p:nvPr/>
        </p:nvPicPr>
        <p:blipFill rotWithShape="1">
          <a:blip r:embed="rId6">
            <a:alphaModFix/>
          </a:blip>
          <a:srcRect b="18763" l="18409" r="17467" t="18272"/>
          <a:stretch/>
        </p:blipFill>
        <p:spPr>
          <a:xfrm>
            <a:off x="4840800" y="3970983"/>
            <a:ext cx="708141" cy="528867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53"/>
          <p:cNvSpPr txBox="1"/>
          <p:nvPr/>
        </p:nvSpPr>
        <p:spPr>
          <a:xfrm>
            <a:off x="4204388" y="1757325"/>
            <a:ext cx="1980900" cy="56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Your GitHub (Remote) Repo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2" name="Google Shape;352;p53"/>
          <p:cNvSpPr txBox="1"/>
          <p:nvPr/>
        </p:nvSpPr>
        <p:spPr>
          <a:xfrm>
            <a:off x="6563063" y="1757325"/>
            <a:ext cx="1980900" cy="56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Another GitHub (Remote) Repo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3" name="Google Shape;353;p53"/>
          <p:cNvSpPr txBox="1"/>
          <p:nvPr/>
        </p:nvSpPr>
        <p:spPr>
          <a:xfrm>
            <a:off x="4550438" y="4553175"/>
            <a:ext cx="1288800" cy="510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Roboto"/>
                <a:ea typeface="Roboto"/>
                <a:cs typeface="Roboto"/>
                <a:sym typeface="Roboto"/>
              </a:rPr>
              <a:t>Your Local Repo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54" name="Google Shape;354;p53"/>
          <p:cNvCxnSpPr>
            <a:endCxn id="345" idx="3"/>
          </p:cNvCxnSpPr>
          <p:nvPr/>
        </p:nvCxnSpPr>
        <p:spPr>
          <a:xfrm rot="10800000">
            <a:off x="5548929" y="2675091"/>
            <a:ext cx="1650600" cy="0"/>
          </a:xfrm>
          <a:prstGeom prst="straightConnector1">
            <a:avLst/>
          </a:prstGeom>
          <a:noFill/>
          <a:ln cap="flat" cmpd="sng" w="38100">
            <a:solidFill>
              <a:srgbClr val="1ADE98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55" name="Google Shape;355;p53"/>
          <p:cNvCxnSpPr>
            <a:stCxn id="345" idx="2"/>
            <a:endCxn id="350" idx="0"/>
          </p:cNvCxnSpPr>
          <p:nvPr/>
        </p:nvCxnSpPr>
        <p:spPr>
          <a:xfrm>
            <a:off x="5194860" y="3025025"/>
            <a:ext cx="0" cy="945900"/>
          </a:xfrm>
          <a:prstGeom prst="straightConnector1">
            <a:avLst/>
          </a:prstGeom>
          <a:noFill/>
          <a:ln cap="flat" cmpd="sng" w="38100">
            <a:solidFill>
              <a:srgbClr val="1ADE98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56" name="Google Shape;356;p53"/>
          <p:cNvSpPr txBox="1"/>
          <p:nvPr/>
        </p:nvSpPr>
        <p:spPr>
          <a:xfrm>
            <a:off x="4834550" y="3293400"/>
            <a:ext cx="720600" cy="291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Roboto"/>
                <a:ea typeface="Roboto"/>
                <a:cs typeface="Roboto"/>
                <a:sym typeface="Roboto"/>
              </a:rPr>
              <a:t>Pull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7" name="Google Shape;357;p53"/>
          <p:cNvSpPr txBox="1"/>
          <p:nvPr/>
        </p:nvSpPr>
        <p:spPr>
          <a:xfrm>
            <a:off x="6185300" y="2529288"/>
            <a:ext cx="720600" cy="291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Roboto"/>
                <a:ea typeface="Roboto"/>
                <a:cs typeface="Roboto"/>
                <a:sym typeface="Roboto"/>
              </a:rPr>
              <a:t>Pull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58" name="Google Shape;358;p53"/>
          <p:cNvCxnSpPr>
            <a:stCxn id="348" idx="2"/>
            <a:endCxn id="350" idx="3"/>
          </p:cNvCxnSpPr>
          <p:nvPr/>
        </p:nvCxnSpPr>
        <p:spPr>
          <a:xfrm flipH="1">
            <a:off x="5548927" y="3022437"/>
            <a:ext cx="2004600" cy="1212900"/>
          </a:xfrm>
          <a:prstGeom prst="straightConnector1">
            <a:avLst/>
          </a:prstGeom>
          <a:noFill/>
          <a:ln cap="flat" cmpd="sng" w="38100">
            <a:solidFill>
              <a:srgbClr val="1ADE98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59" name="Google Shape;359;p53"/>
          <p:cNvSpPr txBox="1"/>
          <p:nvPr/>
        </p:nvSpPr>
        <p:spPr>
          <a:xfrm>
            <a:off x="6190925" y="3483075"/>
            <a:ext cx="720600" cy="291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Roboto"/>
                <a:ea typeface="Roboto"/>
                <a:cs typeface="Roboto"/>
                <a:sym typeface="Roboto"/>
              </a:rPr>
              <a:t>Pull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54"/>
          <p:cNvSpPr txBox="1"/>
          <p:nvPr/>
        </p:nvSpPr>
        <p:spPr>
          <a:xfrm>
            <a:off x="543350" y="2272884"/>
            <a:ext cx="3034800" cy="15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latin typeface="Roboto"/>
                <a:ea typeface="Roboto"/>
                <a:cs typeface="Roboto"/>
                <a:sym typeface="Roboto"/>
              </a:rPr>
              <a:t>Fork</a:t>
            </a:r>
            <a:endParaRPr b="1" sz="2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Roboto"/>
                <a:ea typeface="Roboto"/>
                <a:cs typeface="Roboto"/>
                <a:sym typeface="Roboto"/>
              </a:rPr>
              <a:t>A replica of another repo in your account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365" name="Google Shape;365;p54"/>
          <p:cNvGrpSpPr/>
          <p:nvPr/>
        </p:nvGrpSpPr>
        <p:grpSpPr>
          <a:xfrm>
            <a:off x="7173943" y="3071012"/>
            <a:ext cx="1102682" cy="1094509"/>
            <a:chOff x="6776368" y="2807150"/>
            <a:chExt cx="1102682" cy="1094509"/>
          </a:xfrm>
        </p:grpSpPr>
        <p:pic>
          <p:nvPicPr>
            <p:cNvPr id="366" name="Google Shape;366;p54"/>
            <p:cNvPicPr preferRelativeResize="0"/>
            <p:nvPr/>
          </p:nvPicPr>
          <p:blipFill rotWithShape="1">
            <a:blip r:embed="rId3">
              <a:alphaModFix/>
            </a:blip>
            <a:srcRect b="8791" l="8255" r="8272" t="8351"/>
            <a:stretch/>
          </p:blipFill>
          <p:spPr>
            <a:xfrm>
              <a:off x="6776375" y="2807150"/>
              <a:ext cx="1102675" cy="109450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7" name="Google Shape;367;p54"/>
            <p:cNvPicPr preferRelativeResize="0"/>
            <p:nvPr/>
          </p:nvPicPr>
          <p:blipFill rotWithShape="1">
            <a:blip r:embed="rId4">
              <a:alphaModFix/>
            </a:blip>
            <a:srcRect b="0" l="21704" r="19839" t="0"/>
            <a:stretch/>
          </p:blipFill>
          <p:spPr>
            <a:xfrm>
              <a:off x="6776368" y="2807150"/>
              <a:ext cx="430925" cy="4076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68" name="Google Shape;368;p54"/>
          <p:cNvGrpSpPr/>
          <p:nvPr/>
        </p:nvGrpSpPr>
        <p:grpSpPr>
          <a:xfrm>
            <a:off x="4312220" y="3066937"/>
            <a:ext cx="1102682" cy="1102675"/>
            <a:chOff x="3042568" y="2807150"/>
            <a:chExt cx="1102682" cy="1102675"/>
          </a:xfrm>
        </p:grpSpPr>
        <p:pic>
          <p:nvPicPr>
            <p:cNvPr id="369" name="Google Shape;369;p5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042575" y="2807150"/>
              <a:ext cx="1102675" cy="11026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0" name="Google Shape;370;p54"/>
            <p:cNvPicPr preferRelativeResize="0"/>
            <p:nvPr/>
          </p:nvPicPr>
          <p:blipFill rotWithShape="1">
            <a:blip r:embed="rId4">
              <a:alphaModFix/>
            </a:blip>
            <a:srcRect b="0" l="21704" r="19839" t="0"/>
            <a:stretch/>
          </p:blipFill>
          <p:spPr>
            <a:xfrm>
              <a:off x="3042568" y="2807150"/>
              <a:ext cx="430925" cy="407675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371" name="Google Shape;371;p54"/>
          <p:cNvCxnSpPr/>
          <p:nvPr/>
        </p:nvCxnSpPr>
        <p:spPr>
          <a:xfrm rot="10800000">
            <a:off x="5414893" y="3618262"/>
            <a:ext cx="1780200" cy="0"/>
          </a:xfrm>
          <a:prstGeom prst="straightConnector1">
            <a:avLst/>
          </a:prstGeom>
          <a:noFill/>
          <a:ln cap="flat" cmpd="sng" w="19050">
            <a:solidFill>
              <a:srgbClr val="1ADE98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72" name="Google Shape;372;p54"/>
          <p:cNvSpPr txBox="1"/>
          <p:nvPr/>
        </p:nvSpPr>
        <p:spPr>
          <a:xfrm>
            <a:off x="5997725" y="3472463"/>
            <a:ext cx="635700" cy="291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Roboto"/>
                <a:ea typeface="Roboto"/>
                <a:cs typeface="Roboto"/>
                <a:sym typeface="Roboto"/>
              </a:rPr>
              <a:t>Fork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3" name="Google Shape;373;p54"/>
          <p:cNvSpPr txBox="1"/>
          <p:nvPr/>
        </p:nvSpPr>
        <p:spPr>
          <a:xfrm>
            <a:off x="4123914" y="2316300"/>
            <a:ext cx="1479300" cy="510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Roboto"/>
                <a:ea typeface="Roboto"/>
                <a:cs typeface="Roboto"/>
                <a:sym typeface="Roboto"/>
              </a:rPr>
              <a:t>Your GitHub (Remote) Repo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4" name="Google Shape;374;p54"/>
          <p:cNvSpPr txBox="1"/>
          <p:nvPr/>
        </p:nvSpPr>
        <p:spPr>
          <a:xfrm>
            <a:off x="6985639" y="2316300"/>
            <a:ext cx="1479300" cy="510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Roboto"/>
                <a:ea typeface="Roboto"/>
                <a:cs typeface="Roboto"/>
                <a:sym typeface="Roboto"/>
              </a:rPr>
              <a:t>Another GitHub (Remote) Repo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28"/>
          <p:cNvPicPr preferRelativeResize="0"/>
          <p:nvPr/>
        </p:nvPicPr>
        <p:blipFill rotWithShape="1">
          <a:blip r:embed="rId3">
            <a:alphaModFix/>
          </a:blip>
          <a:srcRect b="5124" l="4067" r="0" t="5606"/>
          <a:stretch/>
        </p:blipFill>
        <p:spPr>
          <a:xfrm>
            <a:off x="259896" y="0"/>
            <a:ext cx="862420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55"/>
          <p:cNvSpPr txBox="1"/>
          <p:nvPr/>
        </p:nvSpPr>
        <p:spPr>
          <a:xfrm>
            <a:off x="543350" y="2272884"/>
            <a:ext cx="3034800" cy="15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latin typeface="Roboto"/>
                <a:ea typeface="Roboto"/>
                <a:cs typeface="Roboto"/>
                <a:sym typeface="Roboto"/>
              </a:rPr>
              <a:t>Clone</a:t>
            </a:r>
            <a:endParaRPr b="1" sz="2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Roboto"/>
                <a:ea typeface="Roboto"/>
                <a:cs typeface="Roboto"/>
                <a:sym typeface="Roboto"/>
              </a:rPr>
              <a:t>Copies material from remote repo into your local repo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380" name="Google Shape;380;p55"/>
          <p:cNvGrpSpPr/>
          <p:nvPr/>
        </p:nvGrpSpPr>
        <p:grpSpPr>
          <a:xfrm>
            <a:off x="4840787" y="2325157"/>
            <a:ext cx="708142" cy="699868"/>
            <a:chOff x="3042568" y="2807150"/>
            <a:chExt cx="1102682" cy="1102675"/>
          </a:xfrm>
        </p:grpSpPr>
        <p:pic>
          <p:nvPicPr>
            <p:cNvPr id="381" name="Google Shape;381;p5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042575" y="2807150"/>
              <a:ext cx="1102675" cy="11026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2" name="Google Shape;382;p55"/>
            <p:cNvPicPr preferRelativeResize="0"/>
            <p:nvPr/>
          </p:nvPicPr>
          <p:blipFill rotWithShape="1">
            <a:blip r:embed="rId4">
              <a:alphaModFix/>
            </a:blip>
            <a:srcRect b="0" l="21704" r="19839" t="0"/>
            <a:stretch/>
          </p:blipFill>
          <p:spPr>
            <a:xfrm>
              <a:off x="3042568" y="2807150"/>
              <a:ext cx="430925" cy="4076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83" name="Google Shape;383;p55"/>
          <p:cNvGrpSpPr/>
          <p:nvPr/>
        </p:nvGrpSpPr>
        <p:grpSpPr>
          <a:xfrm>
            <a:off x="7199454" y="2327752"/>
            <a:ext cx="708142" cy="694685"/>
            <a:chOff x="6776368" y="2807150"/>
            <a:chExt cx="1102682" cy="1094509"/>
          </a:xfrm>
        </p:grpSpPr>
        <p:pic>
          <p:nvPicPr>
            <p:cNvPr id="384" name="Google Shape;384;p55"/>
            <p:cNvPicPr preferRelativeResize="0"/>
            <p:nvPr/>
          </p:nvPicPr>
          <p:blipFill rotWithShape="1">
            <a:blip r:embed="rId5">
              <a:alphaModFix/>
            </a:blip>
            <a:srcRect b="8791" l="8255" r="8272" t="8351"/>
            <a:stretch/>
          </p:blipFill>
          <p:spPr>
            <a:xfrm>
              <a:off x="6776375" y="2807150"/>
              <a:ext cx="1102675" cy="109450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5" name="Google Shape;385;p55"/>
            <p:cNvPicPr preferRelativeResize="0"/>
            <p:nvPr/>
          </p:nvPicPr>
          <p:blipFill rotWithShape="1">
            <a:blip r:embed="rId4">
              <a:alphaModFix/>
            </a:blip>
            <a:srcRect b="0" l="21704" r="19839" t="0"/>
            <a:stretch/>
          </p:blipFill>
          <p:spPr>
            <a:xfrm>
              <a:off x="6776368" y="2807150"/>
              <a:ext cx="430925" cy="40767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86" name="Google Shape;386;p55"/>
          <p:cNvPicPr preferRelativeResize="0"/>
          <p:nvPr/>
        </p:nvPicPr>
        <p:blipFill rotWithShape="1">
          <a:blip r:embed="rId6">
            <a:alphaModFix/>
          </a:blip>
          <a:srcRect b="18763" l="18409" r="17467" t="18272"/>
          <a:stretch/>
        </p:blipFill>
        <p:spPr>
          <a:xfrm>
            <a:off x="4840800" y="3970983"/>
            <a:ext cx="708141" cy="528867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55"/>
          <p:cNvSpPr txBox="1"/>
          <p:nvPr/>
        </p:nvSpPr>
        <p:spPr>
          <a:xfrm>
            <a:off x="4204388" y="1757325"/>
            <a:ext cx="1980900" cy="56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Your GitHub (Remote) Repo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8" name="Google Shape;388;p55"/>
          <p:cNvSpPr txBox="1"/>
          <p:nvPr/>
        </p:nvSpPr>
        <p:spPr>
          <a:xfrm>
            <a:off x="6563063" y="1757325"/>
            <a:ext cx="1980900" cy="56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Another GitHub (Remote) Repo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9" name="Google Shape;389;p55"/>
          <p:cNvSpPr txBox="1"/>
          <p:nvPr/>
        </p:nvSpPr>
        <p:spPr>
          <a:xfrm>
            <a:off x="4550438" y="4553175"/>
            <a:ext cx="1288800" cy="510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Roboto"/>
                <a:ea typeface="Roboto"/>
                <a:cs typeface="Roboto"/>
                <a:sym typeface="Roboto"/>
              </a:rPr>
              <a:t>Your Local Repo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90" name="Google Shape;390;p55"/>
          <p:cNvCxnSpPr>
            <a:stCxn id="381" idx="2"/>
            <a:endCxn id="386" idx="0"/>
          </p:cNvCxnSpPr>
          <p:nvPr/>
        </p:nvCxnSpPr>
        <p:spPr>
          <a:xfrm>
            <a:off x="5194860" y="3025025"/>
            <a:ext cx="0" cy="945900"/>
          </a:xfrm>
          <a:prstGeom prst="straightConnector1">
            <a:avLst/>
          </a:prstGeom>
          <a:noFill/>
          <a:ln cap="flat" cmpd="sng" w="38100">
            <a:solidFill>
              <a:srgbClr val="1ADE98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91" name="Google Shape;391;p55"/>
          <p:cNvSpPr txBox="1"/>
          <p:nvPr/>
        </p:nvSpPr>
        <p:spPr>
          <a:xfrm>
            <a:off x="4834550" y="3293400"/>
            <a:ext cx="720600" cy="291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Roboto"/>
                <a:ea typeface="Roboto"/>
                <a:cs typeface="Roboto"/>
                <a:sym typeface="Roboto"/>
              </a:rPr>
              <a:t>Clone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92" name="Google Shape;392;p55"/>
          <p:cNvCxnSpPr>
            <a:stCxn id="384" idx="2"/>
            <a:endCxn id="386" idx="3"/>
          </p:cNvCxnSpPr>
          <p:nvPr/>
        </p:nvCxnSpPr>
        <p:spPr>
          <a:xfrm flipH="1">
            <a:off x="5548927" y="3022437"/>
            <a:ext cx="2004600" cy="1212900"/>
          </a:xfrm>
          <a:prstGeom prst="straightConnector1">
            <a:avLst/>
          </a:prstGeom>
          <a:noFill/>
          <a:ln cap="flat" cmpd="sng" w="38100">
            <a:solidFill>
              <a:srgbClr val="1ADE98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93" name="Google Shape;393;p55"/>
          <p:cNvSpPr txBox="1"/>
          <p:nvPr/>
        </p:nvSpPr>
        <p:spPr>
          <a:xfrm>
            <a:off x="6190925" y="3483075"/>
            <a:ext cx="720600" cy="291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Roboto"/>
                <a:ea typeface="Roboto"/>
                <a:cs typeface="Roboto"/>
                <a:sym typeface="Roboto"/>
              </a:rPr>
              <a:t>Clone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56"/>
          <p:cNvSpPr txBox="1"/>
          <p:nvPr>
            <p:ph type="title"/>
          </p:nvPr>
        </p:nvSpPr>
        <p:spPr>
          <a:xfrm>
            <a:off x="685800" y="2035900"/>
            <a:ext cx="7548900" cy="8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Demo 1 - Local Repo Project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57"/>
          <p:cNvSpPr txBox="1"/>
          <p:nvPr/>
        </p:nvSpPr>
        <p:spPr>
          <a:xfrm>
            <a:off x="675875" y="1903075"/>
            <a:ext cx="3657600" cy="23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latin typeface="Roboto"/>
                <a:ea typeface="Roboto"/>
                <a:cs typeface="Roboto"/>
                <a:sym typeface="Roboto"/>
              </a:rPr>
              <a:t>Demo 1 - Local Repo Project</a:t>
            </a:r>
            <a:endParaRPr b="1" sz="2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●"/>
            </a:pPr>
            <a:r>
              <a:rPr lang="en-GB" sz="1600">
                <a:latin typeface="Roboto"/>
                <a:ea typeface="Roboto"/>
                <a:cs typeface="Roboto"/>
                <a:sym typeface="Roboto"/>
              </a:rPr>
              <a:t>In this demo, we are going to create a project (single text file)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●"/>
            </a:pPr>
            <a:r>
              <a:rPr lang="en-GB" sz="1600">
                <a:latin typeface="Roboto"/>
                <a:ea typeface="Roboto"/>
                <a:cs typeface="Roboto"/>
                <a:sym typeface="Roboto"/>
              </a:rPr>
              <a:t>Use common Git commands to store and access different versions of this file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04" name="Google Shape;404;p57"/>
          <p:cNvPicPr preferRelativeResize="0"/>
          <p:nvPr/>
        </p:nvPicPr>
        <p:blipFill rotWithShape="1">
          <a:blip r:embed="rId3">
            <a:alphaModFix/>
          </a:blip>
          <a:srcRect b="19047" l="62067" r="5597" t="39688"/>
          <a:stretch/>
        </p:blipFill>
        <p:spPr>
          <a:xfrm>
            <a:off x="4768550" y="2445278"/>
            <a:ext cx="3528451" cy="126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9" name="Google Shape;409;p58"/>
          <p:cNvGrpSpPr/>
          <p:nvPr/>
        </p:nvGrpSpPr>
        <p:grpSpPr>
          <a:xfrm>
            <a:off x="628625" y="2578475"/>
            <a:ext cx="8000850" cy="1204000"/>
            <a:chOff x="247625" y="2578475"/>
            <a:chExt cx="8000850" cy="1204000"/>
          </a:xfrm>
        </p:grpSpPr>
        <p:grpSp>
          <p:nvGrpSpPr>
            <p:cNvPr id="410" name="Google Shape;410;p58"/>
            <p:cNvGrpSpPr/>
            <p:nvPr/>
          </p:nvGrpSpPr>
          <p:grpSpPr>
            <a:xfrm>
              <a:off x="1557490" y="2669144"/>
              <a:ext cx="6600135" cy="1024396"/>
              <a:chOff x="650900" y="2278150"/>
              <a:chExt cx="2875625" cy="523800"/>
            </a:xfrm>
          </p:grpSpPr>
          <p:cxnSp>
            <p:nvCxnSpPr>
              <p:cNvPr id="411" name="Google Shape;411;p58"/>
              <p:cNvCxnSpPr/>
              <p:nvPr/>
            </p:nvCxnSpPr>
            <p:spPr>
              <a:xfrm>
                <a:off x="650900" y="2278150"/>
                <a:ext cx="721800" cy="523800"/>
              </a:xfrm>
              <a:prstGeom prst="curvedConnector3">
                <a:avLst>
                  <a:gd fmla="val 50000" name="adj1"/>
                </a:avLst>
              </a:prstGeom>
              <a:noFill/>
              <a:ln cap="flat" cmpd="sng" w="38100">
                <a:solidFill>
                  <a:srgbClr val="1ADE98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12" name="Google Shape;412;p58"/>
              <p:cNvCxnSpPr/>
              <p:nvPr/>
            </p:nvCxnSpPr>
            <p:spPr>
              <a:xfrm>
                <a:off x="2555900" y="2278150"/>
                <a:ext cx="721800" cy="523800"/>
              </a:xfrm>
              <a:prstGeom prst="curvedConnector3">
                <a:avLst>
                  <a:gd fmla="val 50000" name="adj1"/>
                </a:avLst>
              </a:prstGeom>
              <a:noFill/>
              <a:ln cap="flat" cmpd="sng" w="38100">
                <a:solidFill>
                  <a:srgbClr val="1D98F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13" name="Google Shape;413;p58"/>
              <p:cNvCxnSpPr/>
              <p:nvPr/>
            </p:nvCxnSpPr>
            <p:spPr>
              <a:xfrm>
                <a:off x="1323025" y="2801675"/>
                <a:ext cx="2203500" cy="0"/>
              </a:xfrm>
              <a:prstGeom prst="straightConnector1">
                <a:avLst/>
              </a:prstGeom>
              <a:noFill/>
              <a:ln cap="flat" cmpd="sng" w="38100">
                <a:solidFill>
                  <a:srgbClr val="1ADE98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cxnSp>
          <p:nvCxnSpPr>
            <p:cNvPr id="414" name="Google Shape;414;p58"/>
            <p:cNvCxnSpPr/>
            <p:nvPr/>
          </p:nvCxnSpPr>
          <p:spPr>
            <a:xfrm>
              <a:off x="247625" y="2669150"/>
              <a:ext cx="5766300" cy="0"/>
            </a:xfrm>
            <a:prstGeom prst="straightConnector1">
              <a:avLst/>
            </a:prstGeom>
            <a:noFill/>
            <a:ln cap="flat" cmpd="sng" w="38100">
              <a:solidFill>
                <a:srgbClr val="1D98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15" name="Google Shape;415;p58"/>
            <p:cNvSpPr/>
            <p:nvPr/>
          </p:nvSpPr>
          <p:spPr>
            <a:xfrm>
              <a:off x="938175" y="2578475"/>
              <a:ext cx="198300" cy="185100"/>
            </a:xfrm>
            <a:prstGeom prst="flowChartConnector">
              <a:avLst/>
            </a:prstGeom>
            <a:solidFill>
              <a:srgbClr val="00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58"/>
            <p:cNvSpPr/>
            <p:nvPr/>
          </p:nvSpPr>
          <p:spPr>
            <a:xfrm>
              <a:off x="1623975" y="2578475"/>
              <a:ext cx="198300" cy="185100"/>
            </a:xfrm>
            <a:prstGeom prst="flowChartConnector">
              <a:avLst/>
            </a:prstGeom>
            <a:solidFill>
              <a:srgbClr val="00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58"/>
            <p:cNvSpPr/>
            <p:nvPr/>
          </p:nvSpPr>
          <p:spPr>
            <a:xfrm>
              <a:off x="5120575" y="3597375"/>
              <a:ext cx="198300" cy="185100"/>
            </a:xfrm>
            <a:prstGeom prst="flowChartConnector">
              <a:avLst/>
            </a:prstGeom>
            <a:solidFill>
              <a:srgbClr val="00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58"/>
            <p:cNvSpPr/>
            <p:nvPr/>
          </p:nvSpPr>
          <p:spPr>
            <a:xfrm>
              <a:off x="7445000" y="3597375"/>
              <a:ext cx="198300" cy="185100"/>
            </a:xfrm>
            <a:prstGeom prst="flowChartConnector">
              <a:avLst/>
            </a:prstGeom>
            <a:solidFill>
              <a:srgbClr val="00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58"/>
            <p:cNvSpPr/>
            <p:nvPr/>
          </p:nvSpPr>
          <p:spPr>
            <a:xfrm>
              <a:off x="8050175" y="3597375"/>
              <a:ext cx="198300" cy="185100"/>
            </a:xfrm>
            <a:prstGeom prst="flowChartConnector">
              <a:avLst/>
            </a:prstGeom>
            <a:solidFill>
              <a:srgbClr val="00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0" name="Google Shape;420;p58"/>
          <p:cNvSpPr txBox="1"/>
          <p:nvPr/>
        </p:nvSpPr>
        <p:spPr>
          <a:xfrm>
            <a:off x="459650" y="4275600"/>
            <a:ext cx="1698300" cy="291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latin typeface="Roboto"/>
                <a:ea typeface="Roboto"/>
                <a:cs typeface="Roboto"/>
                <a:sym typeface="Roboto"/>
              </a:rPr>
              <a:t>Main Project (Master)</a:t>
            </a:r>
            <a:endParaRPr b="1"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1" name="Google Shape;421;p58"/>
          <p:cNvSpPr txBox="1"/>
          <p:nvPr/>
        </p:nvSpPr>
        <p:spPr>
          <a:xfrm>
            <a:off x="459650" y="4643400"/>
            <a:ext cx="1698300" cy="291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latin typeface="Roboto"/>
                <a:ea typeface="Roboto"/>
                <a:cs typeface="Roboto"/>
                <a:sym typeface="Roboto"/>
              </a:rPr>
              <a:t>Your version of Project (Branch)</a:t>
            </a:r>
            <a:endParaRPr b="1"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2" name="Google Shape;422;p58"/>
          <p:cNvSpPr txBox="1"/>
          <p:nvPr/>
        </p:nvSpPr>
        <p:spPr>
          <a:xfrm>
            <a:off x="180350" y="4275600"/>
            <a:ext cx="279300" cy="291600"/>
          </a:xfrm>
          <a:prstGeom prst="rect">
            <a:avLst/>
          </a:prstGeom>
          <a:solidFill>
            <a:srgbClr val="1D98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3" name="Google Shape;423;p58"/>
          <p:cNvSpPr txBox="1"/>
          <p:nvPr/>
        </p:nvSpPr>
        <p:spPr>
          <a:xfrm>
            <a:off x="180350" y="4643400"/>
            <a:ext cx="279300" cy="291600"/>
          </a:xfrm>
          <a:prstGeom prst="rect">
            <a:avLst/>
          </a:prstGeom>
          <a:solidFill>
            <a:srgbClr val="1ADE9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4" name="Google Shape;424;p58"/>
          <p:cNvSpPr txBox="1"/>
          <p:nvPr/>
        </p:nvSpPr>
        <p:spPr>
          <a:xfrm>
            <a:off x="347000" y="1871575"/>
            <a:ext cx="627000" cy="52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Roboto"/>
                <a:ea typeface="Roboto"/>
                <a:cs typeface="Roboto"/>
                <a:sym typeface="Roboto"/>
              </a:rPr>
              <a:t>Start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5" name="Google Shape;425;p58"/>
          <p:cNvSpPr txBox="1"/>
          <p:nvPr/>
        </p:nvSpPr>
        <p:spPr>
          <a:xfrm>
            <a:off x="1640125" y="2860463"/>
            <a:ext cx="934200" cy="52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Roboto"/>
                <a:ea typeface="Roboto"/>
                <a:cs typeface="Roboto"/>
                <a:sym typeface="Roboto"/>
              </a:rPr>
              <a:t>Branch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6" name="Google Shape;426;p58"/>
          <p:cNvSpPr txBox="1"/>
          <p:nvPr/>
        </p:nvSpPr>
        <p:spPr>
          <a:xfrm>
            <a:off x="5124825" y="3897238"/>
            <a:ext cx="934200" cy="52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Roboto"/>
                <a:ea typeface="Roboto"/>
                <a:cs typeface="Roboto"/>
                <a:sym typeface="Roboto"/>
              </a:rPr>
              <a:t>Add Commit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7" name="Google Shape;427;p58"/>
          <p:cNvSpPr txBox="1"/>
          <p:nvPr/>
        </p:nvSpPr>
        <p:spPr>
          <a:xfrm>
            <a:off x="7449225" y="3897238"/>
            <a:ext cx="934200" cy="52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Roboto"/>
                <a:ea typeface="Roboto"/>
                <a:cs typeface="Roboto"/>
                <a:sym typeface="Roboto"/>
              </a:rPr>
              <a:t>Merge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8" name="Google Shape;428;p58"/>
          <p:cNvSpPr/>
          <p:nvPr/>
        </p:nvSpPr>
        <p:spPr>
          <a:xfrm>
            <a:off x="561350" y="2571750"/>
            <a:ext cx="198300" cy="185100"/>
          </a:xfrm>
          <a:prstGeom prst="flowChartConnector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" name="Google Shape;429;p58"/>
          <p:cNvSpPr txBox="1"/>
          <p:nvPr/>
        </p:nvSpPr>
        <p:spPr>
          <a:xfrm>
            <a:off x="974000" y="1871575"/>
            <a:ext cx="823500" cy="52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Roboto"/>
                <a:ea typeface="Roboto"/>
                <a:cs typeface="Roboto"/>
                <a:sym typeface="Roboto"/>
              </a:rPr>
              <a:t>Add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Roboto"/>
                <a:ea typeface="Roboto"/>
                <a:cs typeface="Roboto"/>
                <a:sym typeface="Roboto"/>
              </a:rPr>
              <a:t>Commit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59"/>
          <p:cNvSpPr txBox="1"/>
          <p:nvPr/>
        </p:nvSpPr>
        <p:spPr>
          <a:xfrm>
            <a:off x="675875" y="1903075"/>
            <a:ext cx="6880200" cy="23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Roboto"/>
              <a:buAutoNum type="arabicPeriod"/>
            </a:pPr>
            <a:r>
              <a:rPr lang="en-GB" sz="1600">
                <a:latin typeface="Roboto"/>
                <a:ea typeface="Roboto"/>
                <a:cs typeface="Roboto"/>
                <a:sym typeface="Roboto"/>
              </a:rPr>
              <a:t>Open Git Bash (Windows), Bash Terminal (Macs)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Roboto"/>
              <a:buAutoNum type="arabicPeriod"/>
            </a:pPr>
            <a:r>
              <a:rPr lang="en-GB" sz="1600">
                <a:latin typeface="Roboto"/>
                <a:ea typeface="Roboto"/>
                <a:cs typeface="Roboto"/>
                <a:sym typeface="Roboto"/>
              </a:rPr>
              <a:t>Make sure you are in your home directory (e.g. </a:t>
            </a:r>
            <a:r>
              <a:rPr i="1" lang="en-GB" sz="1600">
                <a:latin typeface="Roboto"/>
                <a:ea typeface="Roboto"/>
                <a:cs typeface="Roboto"/>
                <a:sym typeface="Roboto"/>
              </a:rPr>
              <a:t>/c/Users/UserName</a:t>
            </a:r>
            <a:r>
              <a:rPr lang="en-GB" sz="1600">
                <a:latin typeface="Roboto"/>
                <a:ea typeface="Roboto"/>
                <a:cs typeface="Roboto"/>
                <a:sym typeface="Roboto"/>
              </a:rPr>
              <a:t>)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Roboto"/>
                <a:ea typeface="Roboto"/>
                <a:cs typeface="Roboto"/>
                <a:sym typeface="Roboto"/>
              </a:rPr>
              <a:t>type: </a:t>
            </a:r>
            <a:r>
              <a:rPr b="1" i="1" lang="en-GB" sz="1600">
                <a:solidFill>
                  <a:srgbClr val="1D98FF"/>
                </a:solidFill>
                <a:latin typeface="Roboto"/>
                <a:ea typeface="Roboto"/>
                <a:cs typeface="Roboto"/>
                <a:sym typeface="Roboto"/>
              </a:rPr>
              <a:t>cd ~</a:t>
            </a:r>
            <a:endParaRPr b="1" i="1" sz="1600">
              <a:solidFill>
                <a:srgbClr val="1D98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1D98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Roboto"/>
              <a:buAutoNum type="arabicPeriod"/>
            </a:pPr>
            <a:r>
              <a:rPr lang="en-GB" sz="1600">
                <a:latin typeface="Roboto"/>
                <a:ea typeface="Roboto"/>
                <a:cs typeface="Roboto"/>
                <a:sym typeface="Roboto"/>
              </a:rPr>
              <a:t>Not sure where this is? Type the following and make a note!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Roboto"/>
                <a:ea typeface="Roboto"/>
                <a:cs typeface="Roboto"/>
                <a:sym typeface="Roboto"/>
              </a:rPr>
              <a:t>type: </a:t>
            </a:r>
            <a:r>
              <a:rPr b="1" i="1" lang="en-GB" sz="1600">
                <a:solidFill>
                  <a:srgbClr val="1D98FF"/>
                </a:solidFill>
                <a:latin typeface="Roboto"/>
                <a:ea typeface="Roboto"/>
                <a:cs typeface="Roboto"/>
                <a:sym typeface="Roboto"/>
              </a:rPr>
              <a:t>pwd</a:t>
            </a:r>
            <a:endParaRPr b="1" i="1" sz="1600">
              <a:solidFill>
                <a:srgbClr val="1D98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35" name="Google Shape;435;p59"/>
          <p:cNvPicPr preferRelativeResize="0"/>
          <p:nvPr/>
        </p:nvPicPr>
        <p:blipFill rotWithShape="1">
          <a:blip r:embed="rId3">
            <a:alphaModFix/>
          </a:blip>
          <a:srcRect b="24828" l="61740" r="5687" t="42984"/>
          <a:stretch/>
        </p:blipFill>
        <p:spPr>
          <a:xfrm>
            <a:off x="6084448" y="4253875"/>
            <a:ext cx="2978554" cy="82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60"/>
          <p:cNvSpPr txBox="1"/>
          <p:nvPr/>
        </p:nvSpPr>
        <p:spPr>
          <a:xfrm>
            <a:off x="424450" y="1881850"/>
            <a:ext cx="3922800" cy="23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AutoNum type="arabicPeriod" startAt="4"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Make a new directory (folder)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t</a:t>
            </a:r>
            <a:r>
              <a:rPr lang="en-GB">
                <a:latin typeface="Roboto"/>
                <a:ea typeface="Roboto"/>
                <a:cs typeface="Roboto"/>
                <a:sym typeface="Roboto"/>
              </a:rPr>
              <a:t>ype: </a:t>
            </a:r>
            <a:r>
              <a:rPr b="1" i="1" lang="en-GB">
                <a:solidFill>
                  <a:srgbClr val="1D98FF"/>
                </a:solidFill>
                <a:latin typeface="Roboto"/>
                <a:ea typeface="Roboto"/>
                <a:cs typeface="Roboto"/>
                <a:sym typeface="Roboto"/>
              </a:rPr>
              <a:t>mkdir [directory_name]</a:t>
            </a:r>
            <a:endParaRPr b="1" i="1">
              <a:solidFill>
                <a:srgbClr val="1D98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1D98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AutoNum type="arabicPeriod" startAt="4"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Navigate into your new directory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type: </a:t>
            </a:r>
            <a:r>
              <a:rPr b="1" i="1" lang="en-GB">
                <a:solidFill>
                  <a:srgbClr val="1D98FF"/>
                </a:solidFill>
                <a:latin typeface="Roboto"/>
                <a:ea typeface="Roboto"/>
                <a:cs typeface="Roboto"/>
                <a:sym typeface="Roboto"/>
              </a:rPr>
              <a:t>cd filepath/[directory_name]/</a:t>
            </a:r>
            <a:endParaRPr b="1" i="1">
              <a:solidFill>
                <a:srgbClr val="1D98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>
              <a:solidFill>
                <a:srgbClr val="1D98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AutoNum type="arabicPeriod" startAt="4"/>
            </a:pPr>
            <a:r>
              <a:rPr lang="en-GB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Initialise a new local Git repository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	type: </a:t>
            </a:r>
            <a:r>
              <a:rPr b="1" i="1" lang="en-GB">
                <a:solidFill>
                  <a:srgbClr val="1D98FF"/>
                </a:solidFill>
                <a:latin typeface="Roboto"/>
                <a:ea typeface="Roboto"/>
                <a:cs typeface="Roboto"/>
                <a:sym typeface="Roboto"/>
              </a:rPr>
              <a:t>git init</a:t>
            </a:r>
            <a:endParaRPr b="1" i="1">
              <a:solidFill>
                <a:srgbClr val="1D98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1" name="Google Shape;441;p60"/>
          <p:cNvSpPr txBox="1"/>
          <p:nvPr/>
        </p:nvSpPr>
        <p:spPr>
          <a:xfrm>
            <a:off x="4662350" y="1881850"/>
            <a:ext cx="4057200" cy="17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AutoNum type="arabicPeriod" startAt="7"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Create a new file using the bash command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>
                <a:solidFill>
                  <a:srgbClr val="1D98FF"/>
                </a:solidFill>
                <a:latin typeface="Roboto"/>
                <a:ea typeface="Roboto"/>
                <a:cs typeface="Roboto"/>
                <a:sym typeface="Roboto"/>
              </a:rPr>
              <a:t>touch [filename.ext]</a:t>
            </a:r>
            <a:endParaRPr b="1" i="1">
              <a:solidFill>
                <a:srgbClr val="1D98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>
              <a:solidFill>
                <a:srgbClr val="1D98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AutoNum type="arabicPeriod" startAt="7"/>
            </a:pPr>
            <a:r>
              <a:rPr lang="en-GB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Open the file and add some text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AutoNum type="arabicPeriod" startAt="7"/>
            </a:pPr>
            <a:r>
              <a:rPr lang="en-GB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When finished, Save As (ctrl+shft+s)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42" name="Google Shape;442;p60"/>
          <p:cNvPicPr preferRelativeResize="0"/>
          <p:nvPr/>
        </p:nvPicPr>
        <p:blipFill rotWithShape="1">
          <a:blip r:embed="rId3">
            <a:alphaModFix/>
          </a:blip>
          <a:srcRect b="24828" l="61740" r="5687" t="42984"/>
          <a:stretch/>
        </p:blipFill>
        <p:spPr>
          <a:xfrm>
            <a:off x="6074148" y="4232650"/>
            <a:ext cx="2978554" cy="82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1"/>
          <p:cNvSpPr txBox="1"/>
          <p:nvPr/>
        </p:nvSpPr>
        <p:spPr>
          <a:xfrm>
            <a:off x="180625" y="1994075"/>
            <a:ext cx="4043100" cy="12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AutoNum type="arabicPeriod" startAt="10"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Add your version to your staging index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	</a:t>
            </a:r>
            <a:r>
              <a:rPr b="1" i="1" lang="en-GB">
                <a:solidFill>
                  <a:srgbClr val="1D98FF"/>
                </a:solidFill>
                <a:latin typeface="Roboto"/>
                <a:ea typeface="Roboto"/>
                <a:cs typeface="Roboto"/>
                <a:sym typeface="Roboto"/>
              </a:rPr>
              <a:t>g</a:t>
            </a:r>
            <a:r>
              <a:rPr b="1" i="1" lang="en-GB">
                <a:solidFill>
                  <a:srgbClr val="1D98FF"/>
                </a:solidFill>
                <a:latin typeface="Roboto"/>
                <a:ea typeface="Roboto"/>
                <a:cs typeface="Roboto"/>
                <a:sym typeface="Roboto"/>
              </a:rPr>
              <a:t>it add [filename.ext]</a:t>
            </a:r>
            <a:endParaRPr b="1" i="1">
              <a:solidFill>
                <a:srgbClr val="1D98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>
              <a:solidFill>
                <a:srgbClr val="1D98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Check Status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>
                <a:solidFill>
                  <a:srgbClr val="1D98FF"/>
                </a:solidFill>
                <a:latin typeface="Roboto"/>
                <a:ea typeface="Roboto"/>
                <a:cs typeface="Roboto"/>
                <a:sym typeface="Roboto"/>
              </a:rPr>
              <a:t>git status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8" name="Google Shape;448;p61"/>
          <p:cNvSpPr txBox="1"/>
          <p:nvPr/>
        </p:nvSpPr>
        <p:spPr>
          <a:xfrm>
            <a:off x="4825125" y="1994075"/>
            <a:ext cx="4043100" cy="23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AutoNum type="arabicPeriod" startAt="11"/>
            </a:pPr>
            <a:r>
              <a:rPr lang="en-GB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Commit your version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en-GB">
                <a:solidFill>
                  <a:srgbClr val="1D98FF"/>
                </a:solidFill>
                <a:latin typeface="Roboto"/>
                <a:ea typeface="Roboto"/>
                <a:cs typeface="Roboto"/>
                <a:sym typeface="Roboto"/>
              </a:rPr>
              <a:t>git commit -m “commit message”</a:t>
            </a:r>
            <a:r>
              <a:rPr lang="en-GB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Check Status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		</a:t>
            </a:r>
            <a:r>
              <a:rPr b="1" i="1" lang="en-GB">
                <a:solidFill>
                  <a:srgbClr val="1D98FF"/>
                </a:solidFill>
                <a:latin typeface="Roboto"/>
                <a:ea typeface="Roboto"/>
                <a:cs typeface="Roboto"/>
                <a:sym typeface="Roboto"/>
              </a:rPr>
              <a:t>git status</a:t>
            </a:r>
            <a:endParaRPr b="1" i="1">
              <a:solidFill>
                <a:srgbClr val="1D98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1">
              <a:solidFill>
                <a:srgbClr val="1D98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Check your log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en-GB">
                <a:solidFill>
                  <a:srgbClr val="1D98FF"/>
                </a:solidFill>
                <a:latin typeface="Roboto"/>
                <a:ea typeface="Roboto"/>
                <a:cs typeface="Roboto"/>
                <a:sym typeface="Roboto"/>
              </a:rPr>
              <a:t>	git log</a:t>
            </a:r>
            <a:endParaRPr>
              <a:solidFill>
                <a:schemeClr val="dk1"/>
              </a:solidFill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49" name="Google Shape;449;p61"/>
          <p:cNvPicPr preferRelativeResize="0"/>
          <p:nvPr/>
        </p:nvPicPr>
        <p:blipFill rotWithShape="1">
          <a:blip r:embed="rId3">
            <a:alphaModFix/>
          </a:blip>
          <a:srcRect b="24450" l="62066" r="5916" t="42251"/>
          <a:stretch/>
        </p:blipFill>
        <p:spPr>
          <a:xfrm>
            <a:off x="6211800" y="4188375"/>
            <a:ext cx="2829974" cy="827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62"/>
          <p:cNvSpPr txBox="1"/>
          <p:nvPr/>
        </p:nvSpPr>
        <p:spPr>
          <a:xfrm>
            <a:off x="272600" y="1987000"/>
            <a:ext cx="4701000" cy="24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AutoNum type="arabicPeriod" startAt="12"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Create a new branch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	</a:t>
            </a:r>
            <a:r>
              <a:rPr b="1" i="1" lang="en-GB">
                <a:solidFill>
                  <a:srgbClr val="1D98FF"/>
                </a:solidFill>
                <a:latin typeface="Roboto"/>
                <a:ea typeface="Roboto"/>
                <a:cs typeface="Roboto"/>
                <a:sym typeface="Roboto"/>
              </a:rPr>
              <a:t>git branch [branch_name]</a:t>
            </a:r>
            <a:endParaRPr b="1" i="1">
              <a:solidFill>
                <a:srgbClr val="1D98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>
              <a:solidFill>
                <a:srgbClr val="1D98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Move to new branch (current branch: </a:t>
            </a:r>
            <a:r>
              <a:rPr b="1" lang="en-GB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master</a:t>
            </a:r>
            <a:r>
              <a:rPr lang="en-GB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	</a:t>
            </a:r>
            <a:r>
              <a:rPr b="1" i="1" lang="en-GB">
                <a:solidFill>
                  <a:srgbClr val="1D98FF"/>
                </a:solidFill>
                <a:latin typeface="Roboto"/>
                <a:ea typeface="Roboto"/>
                <a:cs typeface="Roboto"/>
                <a:sym typeface="Roboto"/>
              </a:rPr>
              <a:t>git checkout [branch_name]</a:t>
            </a:r>
            <a:endParaRPr b="1" i="1">
              <a:solidFill>
                <a:srgbClr val="1D98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>
              <a:solidFill>
                <a:srgbClr val="1D98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See a list of branches (* next to the one you’re in) 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	</a:t>
            </a:r>
            <a:r>
              <a:rPr b="1" i="1" lang="en-GB">
                <a:solidFill>
                  <a:srgbClr val="1D98FF"/>
                </a:solidFill>
                <a:latin typeface="Roboto"/>
                <a:ea typeface="Roboto"/>
                <a:cs typeface="Roboto"/>
                <a:sym typeface="Roboto"/>
              </a:rPr>
              <a:t>git branch</a:t>
            </a:r>
            <a:endParaRPr b="1" i="1">
              <a:solidFill>
                <a:srgbClr val="1D98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5" name="Google Shape;455;p62"/>
          <p:cNvSpPr txBox="1"/>
          <p:nvPr/>
        </p:nvSpPr>
        <p:spPr>
          <a:xfrm>
            <a:off x="5299275" y="1987000"/>
            <a:ext cx="3579900" cy="10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AutoNum type="arabicPeriod" startAt="13"/>
            </a:pPr>
            <a:r>
              <a:rPr lang="en-GB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Edit the file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AutoNum type="arabicPeriod" startAt="13"/>
            </a:pPr>
            <a:r>
              <a:rPr lang="en-GB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When finished, Save As (ctrl+shft+s)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56" name="Google Shape;456;p62"/>
          <p:cNvPicPr preferRelativeResize="0"/>
          <p:nvPr/>
        </p:nvPicPr>
        <p:blipFill rotWithShape="1">
          <a:blip r:embed="rId3">
            <a:alphaModFix/>
          </a:blip>
          <a:srcRect b="24101" l="62274" r="5787" t="46037"/>
          <a:stretch/>
        </p:blipFill>
        <p:spPr>
          <a:xfrm>
            <a:off x="6289626" y="4294500"/>
            <a:ext cx="2798102" cy="735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63"/>
          <p:cNvSpPr txBox="1"/>
          <p:nvPr/>
        </p:nvSpPr>
        <p:spPr>
          <a:xfrm>
            <a:off x="180625" y="1994075"/>
            <a:ext cx="4043100" cy="12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AutoNum type="arabicPeriod" startAt="15"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Add your version to your staging index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	</a:t>
            </a:r>
            <a:r>
              <a:rPr b="1" i="1" lang="en-GB">
                <a:solidFill>
                  <a:srgbClr val="1D98FF"/>
                </a:solidFill>
                <a:latin typeface="Roboto"/>
                <a:ea typeface="Roboto"/>
                <a:cs typeface="Roboto"/>
                <a:sym typeface="Roboto"/>
              </a:rPr>
              <a:t>git add [filename.ext]</a:t>
            </a:r>
            <a:endParaRPr b="1" i="1">
              <a:solidFill>
                <a:srgbClr val="1D98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>
              <a:solidFill>
                <a:srgbClr val="1D98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Check Status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>
                <a:solidFill>
                  <a:srgbClr val="1D98FF"/>
                </a:solidFill>
                <a:latin typeface="Roboto"/>
                <a:ea typeface="Roboto"/>
                <a:cs typeface="Roboto"/>
                <a:sym typeface="Roboto"/>
              </a:rPr>
              <a:t>git status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62" name="Google Shape;462;p63"/>
          <p:cNvSpPr txBox="1"/>
          <p:nvPr/>
        </p:nvSpPr>
        <p:spPr>
          <a:xfrm>
            <a:off x="4825125" y="1994075"/>
            <a:ext cx="4043100" cy="23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AutoNum type="arabicPeriod" startAt="16"/>
            </a:pPr>
            <a:r>
              <a:rPr lang="en-GB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Commit your version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>
                <a:solidFill>
                  <a:srgbClr val="1D98FF"/>
                </a:solidFill>
                <a:latin typeface="Roboto"/>
                <a:ea typeface="Roboto"/>
                <a:cs typeface="Roboto"/>
                <a:sym typeface="Roboto"/>
              </a:rPr>
              <a:t>git commit -m “commit message”</a:t>
            </a:r>
            <a:r>
              <a:rPr lang="en-GB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Check Status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		</a:t>
            </a:r>
            <a:r>
              <a:rPr b="1" i="1" lang="en-GB">
                <a:solidFill>
                  <a:srgbClr val="1D98FF"/>
                </a:solidFill>
                <a:latin typeface="Roboto"/>
                <a:ea typeface="Roboto"/>
                <a:cs typeface="Roboto"/>
                <a:sym typeface="Roboto"/>
              </a:rPr>
              <a:t>git status</a:t>
            </a:r>
            <a:endParaRPr b="1" i="1">
              <a:solidFill>
                <a:srgbClr val="1D98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>
              <a:solidFill>
                <a:srgbClr val="1D98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Check your log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>
                <a:solidFill>
                  <a:srgbClr val="1D98FF"/>
                </a:solidFill>
                <a:latin typeface="Roboto"/>
                <a:ea typeface="Roboto"/>
                <a:cs typeface="Roboto"/>
                <a:sym typeface="Roboto"/>
              </a:rPr>
              <a:t>	git log</a:t>
            </a:r>
            <a:endParaRPr>
              <a:solidFill>
                <a:schemeClr val="dk1"/>
              </a:solidFill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63" name="Google Shape;463;p63"/>
          <p:cNvPicPr preferRelativeResize="0"/>
          <p:nvPr/>
        </p:nvPicPr>
        <p:blipFill rotWithShape="1">
          <a:blip r:embed="rId3">
            <a:alphaModFix/>
          </a:blip>
          <a:srcRect b="19395" l="62364" r="5713" t="45422"/>
          <a:stretch/>
        </p:blipFill>
        <p:spPr>
          <a:xfrm>
            <a:off x="6707050" y="4306600"/>
            <a:ext cx="2334749" cy="72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64"/>
          <p:cNvSpPr txBox="1"/>
          <p:nvPr/>
        </p:nvSpPr>
        <p:spPr>
          <a:xfrm>
            <a:off x="180625" y="1994075"/>
            <a:ext cx="4043100" cy="8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AutoNum type="arabicPeriod" startAt="17"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Go back to your master (you can only merge from here)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>
                <a:solidFill>
                  <a:srgbClr val="1D98FF"/>
                </a:solidFill>
                <a:latin typeface="Roboto"/>
                <a:ea typeface="Roboto"/>
                <a:cs typeface="Roboto"/>
                <a:sym typeface="Roboto"/>
              </a:rPr>
              <a:t>git checkout master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69" name="Google Shape;469;p64"/>
          <p:cNvSpPr txBox="1"/>
          <p:nvPr/>
        </p:nvSpPr>
        <p:spPr>
          <a:xfrm>
            <a:off x="4535075" y="1994075"/>
            <a:ext cx="3933600" cy="20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AutoNum type="arabicPeriod" startAt="18"/>
            </a:pPr>
            <a:r>
              <a:rPr lang="en-GB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Merge your new branch with the master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	</a:t>
            </a:r>
            <a:r>
              <a:rPr b="1" i="1" lang="en-GB">
                <a:solidFill>
                  <a:srgbClr val="1D98FF"/>
                </a:solidFill>
                <a:latin typeface="Roboto"/>
                <a:ea typeface="Roboto"/>
                <a:cs typeface="Roboto"/>
                <a:sym typeface="Roboto"/>
              </a:rPr>
              <a:t>git merge [branch_name]</a:t>
            </a:r>
            <a:endParaRPr b="1" i="1">
              <a:solidFill>
                <a:srgbClr val="1D98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>
              <a:solidFill>
                <a:srgbClr val="1D98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You can only merge from the master</a:t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Check your log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>
                <a:solidFill>
                  <a:srgbClr val="1D98FF"/>
                </a:solidFill>
                <a:latin typeface="Roboto"/>
                <a:ea typeface="Roboto"/>
                <a:cs typeface="Roboto"/>
                <a:sym typeface="Roboto"/>
              </a:rPr>
              <a:t>	git log</a:t>
            </a:r>
            <a:endParaRPr b="1" i="1">
              <a:solidFill>
                <a:srgbClr val="1D98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>
                <a:solidFill>
                  <a:srgbClr val="1D98FF"/>
                </a:solidFill>
                <a:latin typeface="Roboto"/>
                <a:ea typeface="Roboto"/>
                <a:cs typeface="Roboto"/>
                <a:sym typeface="Roboto"/>
              </a:rPr>
              <a:t>	</a:t>
            </a:r>
            <a:endParaRPr b="1" i="1">
              <a:solidFill>
                <a:srgbClr val="1D98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latin typeface="Roboto"/>
                <a:ea typeface="Roboto"/>
                <a:cs typeface="Roboto"/>
                <a:sym typeface="Roboto"/>
              </a:rPr>
              <a:t>(</a:t>
            </a:r>
            <a:r>
              <a:rPr lang="en-GB" sz="1000">
                <a:latin typeface="Roboto"/>
                <a:ea typeface="Roboto"/>
                <a:cs typeface="Roboto"/>
                <a:sym typeface="Roboto"/>
              </a:rPr>
              <a:t>You will see the master has the old branch commits)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70" name="Google Shape;470;p64"/>
          <p:cNvPicPr preferRelativeResize="0"/>
          <p:nvPr/>
        </p:nvPicPr>
        <p:blipFill rotWithShape="1">
          <a:blip r:embed="rId3">
            <a:alphaModFix/>
          </a:blip>
          <a:srcRect b="21071" l="62128" r="6068" t="47516"/>
          <a:stretch/>
        </p:blipFill>
        <p:spPr>
          <a:xfrm>
            <a:off x="6692900" y="4358175"/>
            <a:ext cx="2317776" cy="643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9"/>
          <p:cNvSpPr txBox="1"/>
          <p:nvPr/>
        </p:nvSpPr>
        <p:spPr>
          <a:xfrm>
            <a:off x="982650" y="2162700"/>
            <a:ext cx="7178700" cy="8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latin typeface="Roboto"/>
                <a:ea typeface="Roboto"/>
                <a:cs typeface="Roboto"/>
                <a:sym typeface="Roboto"/>
              </a:rPr>
              <a:t>Version Control systems maintain changes recorded in a file or set of files (project) over a period of time - </a:t>
            </a:r>
            <a:r>
              <a:rPr b="1" lang="en-GB" sz="2000">
                <a:latin typeface="Roboto"/>
                <a:ea typeface="Roboto"/>
                <a:cs typeface="Roboto"/>
                <a:sym typeface="Roboto"/>
              </a:rPr>
              <a:t>versions</a:t>
            </a:r>
            <a:endParaRPr b="1" sz="20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65"/>
          <p:cNvSpPr txBox="1"/>
          <p:nvPr>
            <p:ph type="title"/>
          </p:nvPr>
        </p:nvSpPr>
        <p:spPr>
          <a:xfrm>
            <a:off x="685800" y="2035900"/>
            <a:ext cx="7548900" cy="8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Demo 2 - Push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66"/>
          <p:cNvSpPr txBox="1"/>
          <p:nvPr/>
        </p:nvSpPr>
        <p:spPr>
          <a:xfrm>
            <a:off x="675875" y="1903075"/>
            <a:ext cx="3657600" cy="18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latin typeface="Roboto"/>
                <a:ea typeface="Roboto"/>
                <a:cs typeface="Roboto"/>
                <a:sym typeface="Roboto"/>
              </a:rPr>
              <a:t>Demo 2 - Push</a:t>
            </a:r>
            <a:endParaRPr b="1" sz="2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●"/>
            </a:pPr>
            <a:r>
              <a:rPr lang="en-GB" sz="1600">
                <a:latin typeface="Roboto"/>
                <a:ea typeface="Roboto"/>
                <a:cs typeface="Roboto"/>
                <a:sym typeface="Roboto"/>
              </a:rPr>
              <a:t>In this demo, we are going to push our file upstream to our remote repo (</a:t>
            </a:r>
            <a:r>
              <a:rPr lang="en-GB" sz="1100"/>
              <a:t>https://github.com/</a:t>
            </a:r>
            <a:r>
              <a:rPr lang="en-GB" sz="1100">
                <a:solidFill>
                  <a:srgbClr val="1D98FF"/>
                </a:solidFill>
              </a:rPr>
              <a:t>[yourUserName]</a:t>
            </a:r>
            <a:r>
              <a:rPr lang="en-GB" sz="1600">
                <a:latin typeface="Roboto"/>
                <a:ea typeface="Roboto"/>
                <a:cs typeface="Roboto"/>
                <a:sym typeface="Roboto"/>
              </a:rPr>
              <a:t>)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481" name="Google Shape;481;p66"/>
          <p:cNvGrpSpPr/>
          <p:nvPr/>
        </p:nvGrpSpPr>
        <p:grpSpPr>
          <a:xfrm>
            <a:off x="4572004" y="1903075"/>
            <a:ext cx="3964398" cy="1102675"/>
            <a:chOff x="4445479" y="2504112"/>
            <a:chExt cx="3964398" cy="1102675"/>
          </a:xfrm>
        </p:grpSpPr>
        <p:grpSp>
          <p:nvGrpSpPr>
            <p:cNvPr id="482" name="Google Shape;482;p66"/>
            <p:cNvGrpSpPr/>
            <p:nvPr/>
          </p:nvGrpSpPr>
          <p:grpSpPr>
            <a:xfrm>
              <a:off x="7307195" y="2504112"/>
              <a:ext cx="1102682" cy="1102675"/>
              <a:chOff x="3042568" y="2807150"/>
              <a:chExt cx="1102682" cy="1102675"/>
            </a:xfrm>
          </p:grpSpPr>
          <p:pic>
            <p:nvPicPr>
              <p:cNvPr id="483" name="Google Shape;483;p66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3042575" y="2807150"/>
                <a:ext cx="1102675" cy="1102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84" name="Google Shape;484;p66"/>
              <p:cNvPicPr preferRelativeResize="0"/>
              <p:nvPr/>
            </p:nvPicPr>
            <p:blipFill rotWithShape="1">
              <a:blip r:embed="rId4">
                <a:alphaModFix/>
              </a:blip>
              <a:srcRect b="0" l="21704" r="19839" t="0"/>
              <a:stretch/>
            </p:blipFill>
            <p:spPr>
              <a:xfrm>
                <a:off x="3042568" y="2807150"/>
                <a:ext cx="430925" cy="407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485" name="Google Shape;485;p66"/>
            <p:cNvPicPr preferRelativeResize="0"/>
            <p:nvPr/>
          </p:nvPicPr>
          <p:blipFill rotWithShape="1">
            <a:blip r:embed="rId5">
              <a:alphaModFix/>
            </a:blip>
            <a:srcRect b="18763" l="18409" r="17467" t="18272"/>
            <a:stretch/>
          </p:blipFill>
          <p:spPr>
            <a:xfrm>
              <a:off x="4445479" y="2638809"/>
              <a:ext cx="1102675" cy="833243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486" name="Google Shape;486;p66"/>
            <p:cNvCxnSpPr/>
            <p:nvPr/>
          </p:nvCxnSpPr>
          <p:spPr>
            <a:xfrm>
              <a:off x="5548154" y="3055430"/>
              <a:ext cx="1758900" cy="0"/>
            </a:xfrm>
            <a:prstGeom prst="straightConnector1">
              <a:avLst/>
            </a:prstGeom>
            <a:noFill/>
            <a:ln cap="flat" cmpd="sng" w="19050">
              <a:solidFill>
                <a:srgbClr val="1D98F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487" name="Google Shape;487;p66"/>
            <p:cNvSpPr txBox="1"/>
            <p:nvPr/>
          </p:nvSpPr>
          <p:spPr>
            <a:xfrm>
              <a:off x="6109825" y="2909625"/>
              <a:ext cx="635700" cy="291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>
                  <a:latin typeface="Roboto"/>
                  <a:ea typeface="Roboto"/>
                  <a:cs typeface="Roboto"/>
                  <a:sym typeface="Roboto"/>
                </a:rPr>
                <a:t>Push</a:t>
              </a:r>
              <a:endParaRPr b="1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488" name="Google Shape;488;p66"/>
          <p:cNvSpPr txBox="1"/>
          <p:nvPr/>
        </p:nvSpPr>
        <p:spPr>
          <a:xfrm>
            <a:off x="4572000" y="3310550"/>
            <a:ext cx="1044600" cy="291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Roboto"/>
                <a:ea typeface="Roboto"/>
                <a:cs typeface="Roboto"/>
                <a:sym typeface="Roboto"/>
              </a:rPr>
              <a:t>Local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9" name="Google Shape;489;p66"/>
          <p:cNvSpPr txBox="1"/>
          <p:nvPr/>
        </p:nvSpPr>
        <p:spPr>
          <a:xfrm>
            <a:off x="7239575" y="3205400"/>
            <a:ext cx="1545900" cy="501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Your GitHub (Remote) Repo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67"/>
          <p:cNvSpPr txBox="1"/>
          <p:nvPr/>
        </p:nvSpPr>
        <p:spPr>
          <a:xfrm>
            <a:off x="496700" y="2014450"/>
            <a:ext cx="4212900" cy="24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Roboto"/>
              <a:buAutoNum type="arabicPeriod"/>
            </a:pPr>
            <a:r>
              <a:rPr lang="en-GB" sz="1600">
                <a:latin typeface="Roboto"/>
                <a:ea typeface="Roboto"/>
                <a:cs typeface="Roboto"/>
                <a:sym typeface="Roboto"/>
              </a:rPr>
              <a:t>Connect to GitHub (</a:t>
            </a:r>
            <a:r>
              <a:rPr lang="en-GB" sz="1100" u="sng">
                <a:solidFill>
                  <a:schemeClr val="hlink"/>
                </a:solidFill>
                <a:hlinkClick r:id="rId3"/>
              </a:rPr>
              <a:t>https://github.com/</a:t>
            </a:r>
            <a:r>
              <a:rPr lang="en-GB" sz="1600">
                <a:latin typeface="Roboto"/>
                <a:ea typeface="Roboto"/>
                <a:cs typeface="Roboto"/>
                <a:sym typeface="Roboto"/>
              </a:rPr>
              <a:t>)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Roboto"/>
              <a:buAutoNum type="arabicPeriod"/>
            </a:pPr>
            <a:r>
              <a:rPr lang="en-GB" sz="1600">
                <a:latin typeface="Roboto"/>
                <a:ea typeface="Roboto"/>
                <a:cs typeface="Roboto"/>
                <a:sym typeface="Roboto"/>
              </a:rPr>
              <a:t>Open a new repo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Roboto"/>
              <a:buAutoNum type="alphaLcPeriod"/>
            </a:pPr>
            <a:r>
              <a:rPr lang="en-GB" sz="1600">
                <a:latin typeface="Roboto"/>
                <a:ea typeface="Roboto"/>
                <a:cs typeface="Roboto"/>
                <a:sym typeface="Roboto"/>
              </a:rPr>
              <a:t>Name it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Roboto"/>
              <a:buAutoNum type="alphaLcPeriod"/>
            </a:pPr>
            <a:r>
              <a:rPr lang="en-GB" sz="1600">
                <a:latin typeface="Roboto"/>
                <a:ea typeface="Roboto"/>
                <a:cs typeface="Roboto"/>
                <a:sym typeface="Roboto"/>
              </a:rPr>
              <a:t>Add description (optional)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Roboto"/>
              <a:buAutoNum type="alphaLcPeriod"/>
            </a:pPr>
            <a:r>
              <a:rPr b="1" lang="en-GB" sz="1600">
                <a:latin typeface="Roboto"/>
                <a:ea typeface="Roboto"/>
                <a:cs typeface="Roboto"/>
                <a:sym typeface="Roboto"/>
              </a:rPr>
              <a:t>DO NOT TICK THE README BOX</a:t>
            </a:r>
            <a:endParaRPr b="1" sz="1600">
              <a:latin typeface="Roboto"/>
              <a:ea typeface="Roboto"/>
              <a:cs typeface="Roboto"/>
              <a:sym typeface="Roboto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Roboto"/>
              <a:buAutoNum type="alphaLcPeriod"/>
            </a:pPr>
            <a:r>
              <a:rPr lang="en-GB" sz="1600">
                <a:latin typeface="Roboto"/>
                <a:ea typeface="Roboto"/>
                <a:cs typeface="Roboto"/>
                <a:sym typeface="Roboto"/>
              </a:rPr>
              <a:t>Click </a:t>
            </a:r>
            <a:r>
              <a:rPr b="1" i="1" lang="en-GB" sz="1600">
                <a:latin typeface="Roboto"/>
                <a:ea typeface="Roboto"/>
                <a:cs typeface="Roboto"/>
                <a:sym typeface="Roboto"/>
              </a:rPr>
              <a:t>create repository</a:t>
            </a:r>
            <a:endParaRPr b="1" i="1"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1600"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Roboto"/>
              <a:buAutoNum type="arabicPeriod"/>
            </a:pPr>
            <a:r>
              <a:rPr lang="en-GB" sz="1600">
                <a:latin typeface="Roboto"/>
                <a:ea typeface="Roboto"/>
                <a:cs typeface="Roboto"/>
                <a:sym typeface="Roboto"/>
              </a:rPr>
              <a:t>Review new page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95" name="Google Shape;495;p67"/>
          <p:cNvPicPr preferRelativeResize="0"/>
          <p:nvPr/>
        </p:nvPicPr>
        <p:blipFill rotWithShape="1">
          <a:blip r:embed="rId4">
            <a:alphaModFix/>
          </a:blip>
          <a:srcRect b="1511" l="11199" r="26719" t="24764"/>
          <a:stretch/>
        </p:blipFill>
        <p:spPr>
          <a:xfrm>
            <a:off x="4999688" y="1903075"/>
            <a:ext cx="3633475" cy="2638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68"/>
          <p:cNvSpPr txBox="1"/>
          <p:nvPr/>
        </p:nvSpPr>
        <p:spPr>
          <a:xfrm>
            <a:off x="1995300" y="2186250"/>
            <a:ext cx="5153400" cy="15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Roboto"/>
              <a:buAutoNum type="arabicPeriod" startAt="4"/>
            </a:pPr>
            <a:r>
              <a:rPr lang="en-GB" sz="1600">
                <a:latin typeface="Roboto"/>
                <a:ea typeface="Roboto"/>
                <a:cs typeface="Roboto"/>
                <a:sym typeface="Roboto"/>
              </a:rPr>
              <a:t>Point your local repo to the remote repo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 sz="1600">
                <a:solidFill>
                  <a:srgbClr val="1D98FF"/>
                </a:solidFill>
                <a:latin typeface="Roboto"/>
                <a:ea typeface="Roboto"/>
                <a:cs typeface="Roboto"/>
                <a:sym typeface="Roboto"/>
              </a:rPr>
              <a:t>git remote add origin [GitHub repo name]</a:t>
            </a:r>
            <a:endParaRPr b="1" i="1" sz="1600">
              <a:solidFill>
                <a:srgbClr val="1D98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1600">
              <a:solidFill>
                <a:srgbClr val="1D98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AutoNum type="arabicPeriod" startAt="4"/>
            </a:pPr>
            <a:r>
              <a:rPr lang="en-GB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Push your code from local to remote repo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 sz="1600">
                <a:solidFill>
                  <a:srgbClr val="1D98FF"/>
                </a:solidFill>
                <a:latin typeface="Roboto"/>
                <a:ea typeface="Roboto"/>
                <a:cs typeface="Roboto"/>
                <a:sym typeface="Roboto"/>
              </a:rPr>
              <a:t>git push -u origin master</a:t>
            </a:r>
            <a:endParaRPr b="1" i="1" sz="1600">
              <a:solidFill>
                <a:srgbClr val="1D98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69"/>
          <p:cNvSpPr txBox="1"/>
          <p:nvPr/>
        </p:nvSpPr>
        <p:spPr>
          <a:xfrm>
            <a:off x="2041500" y="1889600"/>
            <a:ext cx="5061000" cy="21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Additional Commands</a:t>
            </a:r>
            <a:endParaRPr b="1"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Pull latest changes in remote repo to local repo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	</a:t>
            </a:r>
            <a:r>
              <a:rPr b="1" i="1" lang="en-GB" sz="1600">
                <a:solidFill>
                  <a:srgbClr val="1D98FF"/>
                </a:solidFill>
                <a:latin typeface="Roboto"/>
                <a:ea typeface="Roboto"/>
                <a:cs typeface="Roboto"/>
                <a:sym typeface="Roboto"/>
              </a:rPr>
              <a:t>git pull origin master</a:t>
            </a:r>
            <a:endParaRPr b="1" i="1" sz="1600">
              <a:solidFill>
                <a:srgbClr val="1D98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Clone an existing repo into your computer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	</a:t>
            </a:r>
            <a:r>
              <a:rPr b="1" i="1" lang="en-GB" sz="1600">
                <a:solidFill>
                  <a:srgbClr val="1D98FF"/>
                </a:solidFill>
                <a:latin typeface="Roboto"/>
                <a:ea typeface="Roboto"/>
                <a:cs typeface="Roboto"/>
                <a:sym typeface="Roboto"/>
              </a:rPr>
              <a:t>git clone [repo_name]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70"/>
          <p:cNvSpPr txBox="1"/>
          <p:nvPr>
            <p:ph type="title"/>
          </p:nvPr>
        </p:nvSpPr>
        <p:spPr>
          <a:xfrm>
            <a:off x="685800" y="2035900"/>
            <a:ext cx="7548900" cy="8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Demo 3 - Pull Request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71"/>
          <p:cNvSpPr txBox="1"/>
          <p:nvPr/>
        </p:nvSpPr>
        <p:spPr>
          <a:xfrm>
            <a:off x="1378288" y="2118425"/>
            <a:ext cx="3657600" cy="16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latin typeface="Roboto"/>
                <a:ea typeface="Roboto"/>
                <a:cs typeface="Roboto"/>
                <a:sym typeface="Roboto"/>
              </a:rPr>
              <a:t>Demo 3 - Pull Request</a:t>
            </a:r>
            <a:endParaRPr b="1" sz="2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●"/>
            </a:pPr>
            <a:r>
              <a:rPr lang="en-GB" sz="1600">
                <a:latin typeface="Roboto"/>
                <a:ea typeface="Roboto"/>
                <a:cs typeface="Roboto"/>
                <a:sym typeface="Roboto"/>
              </a:rPr>
              <a:t>In this demo, we will pull a version of the file from our remote repo to our local repo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16" name="Google Shape;516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44888" y="1910488"/>
            <a:ext cx="1520826" cy="2027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72"/>
          <p:cNvSpPr txBox="1"/>
          <p:nvPr/>
        </p:nvSpPr>
        <p:spPr>
          <a:xfrm>
            <a:off x="600200" y="1915550"/>
            <a:ext cx="3913200" cy="24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latin typeface="Roboto"/>
                <a:ea typeface="Roboto"/>
                <a:cs typeface="Roboto"/>
                <a:sym typeface="Roboto"/>
              </a:rPr>
              <a:t>1. Create a new branch</a:t>
            </a:r>
            <a:endParaRPr b="1" sz="2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-GB" sz="1800">
                <a:latin typeface="Roboto"/>
                <a:ea typeface="Roboto"/>
                <a:cs typeface="Roboto"/>
                <a:sym typeface="Roboto"/>
              </a:rPr>
              <a:t>Click on branch dropdown list 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-GB" sz="1800">
                <a:latin typeface="Roboto"/>
                <a:ea typeface="Roboto"/>
                <a:cs typeface="Roboto"/>
                <a:sym typeface="Roboto"/>
              </a:rPr>
              <a:t>Write new branch name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-GB" sz="1800">
                <a:latin typeface="Roboto"/>
                <a:ea typeface="Roboto"/>
                <a:cs typeface="Roboto"/>
                <a:sym typeface="Roboto"/>
              </a:rPr>
              <a:t>Press return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Roboto"/>
                <a:ea typeface="Roboto"/>
                <a:cs typeface="Roboto"/>
                <a:sym typeface="Roboto"/>
              </a:rPr>
              <a:t>You have two identical branches... For now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22" name="Google Shape;522;p72"/>
          <p:cNvPicPr preferRelativeResize="0"/>
          <p:nvPr/>
        </p:nvPicPr>
        <p:blipFill rotWithShape="1">
          <a:blip r:embed="rId3">
            <a:alphaModFix/>
          </a:blip>
          <a:srcRect b="51513" l="58862" r="33194" t="26835"/>
          <a:stretch/>
        </p:blipFill>
        <p:spPr>
          <a:xfrm>
            <a:off x="5039875" y="2070060"/>
            <a:ext cx="2828352" cy="216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73"/>
          <p:cNvSpPr txBox="1"/>
          <p:nvPr/>
        </p:nvSpPr>
        <p:spPr>
          <a:xfrm>
            <a:off x="600200" y="1915550"/>
            <a:ext cx="3913200" cy="24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latin typeface="Roboto"/>
                <a:ea typeface="Roboto"/>
                <a:cs typeface="Roboto"/>
                <a:sym typeface="Roboto"/>
              </a:rPr>
              <a:t>2. Make &amp; Commit Changes</a:t>
            </a:r>
            <a:endParaRPr b="1" sz="2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-GB" sz="1800">
                <a:latin typeface="Roboto"/>
                <a:ea typeface="Roboto"/>
                <a:cs typeface="Roboto"/>
                <a:sym typeface="Roboto"/>
              </a:rPr>
              <a:t>Click on  the .txt file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-GB" sz="1800">
                <a:latin typeface="Roboto"/>
                <a:ea typeface="Roboto"/>
                <a:cs typeface="Roboto"/>
                <a:sym typeface="Roboto"/>
              </a:rPr>
              <a:t>Click on the edit icon 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-GB" sz="1800">
                <a:latin typeface="Roboto"/>
                <a:ea typeface="Roboto"/>
                <a:cs typeface="Roboto"/>
                <a:sym typeface="Roboto"/>
              </a:rPr>
              <a:t>Write something in the .txt file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-GB" sz="1800">
                <a:latin typeface="Roboto"/>
                <a:ea typeface="Roboto"/>
                <a:cs typeface="Roboto"/>
                <a:sym typeface="Roboto"/>
              </a:rPr>
              <a:t>Write a commit message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-GB" sz="1800">
                <a:latin typeface="Roboto"/>
                <a:ea typeface="Roboto"/>
                <a:cs typeface="Roboto"/>
                <a:sym typeface="Roboto"/>
              </a:rPr>
              <a:t>Click “</a:t>
            </a:r>
            <a:r>
              <a:rPr b="1" i="1" lang="en-GB" sz="1800">
                <a:latin typeface="Roboto"/>
                <a:ea typeface="Roboto"/>
                <a:cs typeface="Roboto"/>
                <a:sym typeface="Roboto"/>
              </a:rPr>
              <a:t>commit changes</a:t>
            </a:r>
            <a:r>
              <a:rPr lang="en-GB" sz="1800">
                <a:latin typeface="Roboto"/>
                <a:ea typeface="Roboto"/>
                <a:cs typeface="Roboto"/>
                <a:sym typeface="Roboto"/>
              </a:rPr>
              <a:t>”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28" name="Google Shape;528;p73"/>
          <p:cNvPicPr preferRelativeResize="0"/>
          <p:nvPr/>
        </p:nvPicPr>
        <p:blipFill rotWithShape="1">
          <a:blip r:embed="rId3">
            <a:alphaModFix/>
          </a:blip>
          <a:srcRect b="35146" l="59021" r="16728" t="27278"/>
          <a:stretch/>
        </p:blipFill>
        <p:spPr>
          <a:xfrm>
            <a:off x="4746800" y="1731775"/>
            <a:ext cx="3583402" cy="156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9" name="Google Shape;529;p73"/>
          <p:cNvPicPr preferRelativeResize="0"/>
          <p:nvPr/>
        </p:nvPicPr>
        <p:blipFill rotWithShape="1">
          <a:blip r:embed="rId4">
            <a:alphaModFix/>
          </a:blip>
          <a:srcRect b="15678" l="59078" r="19259" t="51350"/>
          <a:stretch/>
        </p:blipFill>
        <p:spPr>
          <a:xfrm>
            <a:off x="4956738" y="3445725"/>
            <a:ext cx="3163526" cy="13543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30" name="Google Shape;530;p73"/>
          <p:cNvCxnSpPr/>
          <p:nvPr/>
        </p:nvCxnSpPr>
        <p:spPr>
          <a:xfrm flipH="1" rot="10800000">
            <a:off x="3197100" y="2390475"/>
            <a:ext cx="1635600" cy="377400"/>
          </a:xfrm>
          <a:prstGeom prst="straightConnector1">
            <a:avLst/>
          </a:prstGeom>
          <a:noFill/>
          <a:ln cap="flat" cmpd="sng" w="38100">
            <a:solidFill>
              <a:srgbClr val="1D98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31" name="Google Shape;531;p73"/>
          <p:cNvCxnSpPr/>
          <p:nvPr/>
        </p:nvCxnSpPr>
        <p:spPr>
          <a:xfrm flipH="1" rot="10800000">
            <a:off x="3367325" y="2649600"/>
            <a:ext cx="4655100" cy="414300"/>
          </a:xfrm>
          <a:prstGeom prst="straightConnector1">
            <a:avLst/>
          </a:prstGeom>
          <a:noFill/>
          <a:ln cap="flat" cmpd="sng" w="38100">
            <a:solidFill>
              <a:srgbClr val="1D98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32" name="Google Shape;532;p73"/>
          <p:cNvCxnSpPr/>
          <p:nvPr/>
        </p:nvCxnSpPr>
        <p:spPr>
          <a:xfrm>
            <a:off x="3789175" y="3581950"/>
            <a:ext cx="1724400" cy="377400"/>
          </a:xfrm>
          <a:prstGeom prst="straightConnector1">
            <a:avLst/>
          </a:prstGeom>
          <a:noFill/>
          <a:ln cap="flat" cmpd="sng" w="38100">
            <a:solidFill>
              <a:srgbClr val="1D98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33" name="Google Shape;533;p73"/>
          <p:cNvCxnSpPr/>
          <p:nvPr/>
        </p:nvCxnSpPr>
        <p:spPr>
          <a:xfrm>
            <a:off x="3574550" y="3870575"/>
            <a:ext cx="1635600" cy="725400"/>
          </a:xfrm>
          <a:prstGeom prst="straightConnector1">
            <a:avLst/>
          </a:prstGeom>
          <a:noFill/>
          <a:ln cap="flat" cmpd="sng" w="38100">
            <a:solidFill>
              <a:srgbClr val="1D98F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74"/>
          <p:cNvSpPr txBox="1"/>
          <p:nvPr/>
        </p:nvSpPr>
        <p:spPr>
          <a:xfrm>
            <a:off x="600200" y="1915550"/>
            <a:ext cx="4691400" cy="3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latin typeface="Roboto"/>
                <a:ea typeface="Roboto"/>
                <a:cs typeface="Roboto"/>
                <a:sym typeface="Roboto"/>
              </a:rPr>
              <a:t>3</a:t>
            </a:r>
            <a:r>
              <a:rPr b="1" lang="en-GB" sz="2000">
                <a:latin typeface="Roboto"/>
                <a:ea typeface="Roboto"/>
                <a:cs typeface="Roboto"/>
                <a:sym typeface="Roboto"/>
              </a:rPr>
              <a:t>. Open a Pull Request</a:t>
            </a:r>
            <a:endParaRPr b="1" sz="2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-GB" sz="1800">
                <a:latin typeface="Roboto"/>
                <a:ea typeface="Roboto"/>
                <a:cs typeface="Roboto"/>
                <a:sym typeface="Roboto"/>
              </a:rPr>
              <a:t>Click on “</a:t>
            </a:r>
            <a:r>
              <a:rPr b="1" i="1" lang="en-GB" sz="1800">
                <a:latin typeface="Roboto"/>
                <a:ea typeface="Roboto"/>
                <a:cs typeface="Roboto"/>
                <a:sym typeface="Roboto"/>
              </a:rPr>
              <a:t>pull request”</a:t>
            </a:r>
            <a:r>
              <a:rPr lang="en-GB" sz="1800">
                <a:latin typeface="Roboto"/>
                <a:ea typeface="Roboto"/>
                <a:cs typeface="Roboto"/>
                <a:sym typeface="Roboto"/>
              </a:rPr>
              <a:t> 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-GB" sz="1800">
                <a:latin typeface="Roboto"/>
                <a:ea typeface="Roboto"/>
                <a:cs typeface="Roboto"/>
                <a:sym typeface="Roboto"/>
              </a:rPr>
              <a:t>Compare your new file to old file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-GB" sz="1800">
                <a:latin typeface="Roboto"/>
                <a:ea typeface="Roboto"/>
                <a:cs typeface="Roboto"/>
                <a:sym typeface="Roboto"/>
              </a:rPr>
              <a:t>Give your request a name and a comment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-GB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When satisfied with the changes, press the “</a:t>
            </a:r>
            <a:r>
              <a:rPr b="1" i="1" lang="en-GB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Create Pull Request</a:t>
            </a:r>
            <a:r>
              <a:rPr lang="en-GB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”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en-GB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Give it a title and description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en-GB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Click “</a:t>
            </a:r>
            <a:r>
              <a:rPr b="1" i="1" lang="en-GB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Create Pull Request</a:t>
            </a:r>
            <a:r>
              <a:rPr lang="en-GB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” again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39" name="Google Shape;539;p74"/>
          <p:cNvPicPr preferRelativeResize="0"/>
          <p:nvPr/>
        </p:nvPicPr>
        <p:blipFill rotWithShape="1">
          <a:blip r:embed="rId3">
            <a:alphaModFix/>
          </a:blip>
          <a:srcRect b="23081" l="58461" r="17502" t="26837"/>
          <a:stretch/>
        </p:blipFill>
        <p:spPr>
          <a:xfrm>
            <a:off x="5351800" y="1915550"/>
            <a:ext cx="3550800" cy="2080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0"/>
          <p:cNvSpPr txBox="1"/>
          <p:nvPr/>
        </p:nvSpPr>
        <p:spPr>
          <a:xfrm>
            <a:off x="636100" y="2147700"/>
            <a:ext cx="4545600" cy="8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latin typeface="Roboto"/>
                <a:ea typeface="Roboto"/>
                <a:cs typeface="Roboto"/>
                <a:sym typeface="Roboto"/>
              </a:rPr>
              <a:t>What kind of version control system do you use at work?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3" name="Google Shape;12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89775" y="3818400"/>
            <a:ext cx="1086600" cy="651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03850" y="3796725"/>
            <a:ext cx="3009900" cy="69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30"/>
          <p:cNvPicPr preferRelativeResize="0"/>
          <p:nvPr/>
        </p:nvPicPr>
        <p:blipFill rotWithShape="1">
          <a:blip r:embed="rId5">
            <a:alphaModFix/>
          </a:blip>
          <a:srcRect b="36074" l="0" r="0" t="32301"/>
          <a:stretch/>
        </p:blipFill>
        <p:spPr>
          <a:xfrm>
            <a:off x="6586425" y="2938375"/>
            <a:ext cx="1855300" cy="58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66325" y="2100450"/>
            <a:ext cx="2095500" cy="35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30"/>
          <p:cNvPicPr preferRelativeResize="0"/>
          <p:nvPr/>
        </p:nvPicPr>
        <p:blipFill rotWithShape="1">
          <a:blip r:embed="rId7">
            <a:alphaModFix/>
          </a:blip>
          <a:srcRect b="0" l="21704" r="19839" t="0"/>
          <a:stretch/>
        </p:blipFill>
        <p:spPr>
          <a:xfrm>
            <a:off x="2419303" y="3603742"/>
            <a:ext cx="1143000" cy="1081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3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20172" y="3658547"/>
            <a:ext cx="971650" cy="97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4" name="Google Shape;544;p75"/>
          <p:cNvPicPr preferRelativeResize="0"/>
          <p:nvPr/>
        </p:nvPicPr>
        <p:blipFill rotWithShape="1">
          <a:blip r:embed="rId3">
            <a:alphaModFix/>
          </a:blip>
          <a:srcRect b="7895" l="58138" r="16994" t="12027"/>
          <a:stretch/>
        </p:blipFill>
        <p:spPr>
          <a:xfrm>
            <a:off x="4869675" y="1680550"/>
            <a:ext cx="3561946" cy="3226125"/>
          </a:xfrm>
          <a:prstGeom prst="rect">
            <a:avLst/>
          </a:prstGeom>
          <a:noFill/>
          <a:ln>
            <a:noFill/>
          </a:ln>
        </p:spPr>
      </p:pic>
      <p:sp>
        <p:nvSpPr>
          <p:cNvPr id="545" name="Google Shape;545;p75"/>
          <p:cNvSpPr txBox="1"/>
          <p:nvPr/>
        </p:nvSpPr>
        <p:spPr>
          <a:xfrm>
            <a:off x="600200" y="1915550"/>
            <a:ext cx="4269600" cy="245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latin typeface="Roboto"/>
                <a:ea typeface="Roboto"/>
                <a:cs typeface="Roboto"/>
                <a:sym typeface="Roboto"/>
              </a:rPr>
              <a:t>3. Merge</a:t>
            </a:r>
            <a:endParaRPr b="1" sz="2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-GB" sz="1800">
                <a:latin typeface="Roboto"/>
                <a:ea typeface="Roboto"/>
                <a:cs typeface="Roboto"/>
                <a:sym typeface="Roboto"/>
              </a:rPr>
              <a:t>Click on the </a:t>
            </a:r>
            <a:r>
              <a:rPr lang="en-GB" sz="1800">
                <a:latin typeface="Roboto"/>
                <a:ea typeface="Roboto"/>
                <a:cs typeface="Roboto"/>
                <a:sym typeface="Roboto"/>
              </a:rPr>
              <a:t>“</a:t>
            </a:r>
            <a:r>
              <a:rPr b="1" i="1" lang="en-GB" sz="1800">
                <a:latin typeface="Roboto"/>
                <a:ea typeface="Roboto"/>
                <a:cs typeface="Roboto"/>
                <a:sym typeface="Roboto"/>
              </a:rPr>
              <a:t>Merge Pull Request</a:t>
            </a:r>
            <a:r>
              <a:rPr lang="en-GB" sz="1800">
                <a:latin typeface="Roboto"/>
                <a:ea typeface="Roboto"/>
                <a:cs typeface="Roboto"/>
                <a:sym typeface="Roboto"/>
              </a:rPr>
              <a:t>” to merge the changes with the master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-GB" sz="1800">
                <a:latin typeface="Roboto"/>
                <a:ea typeface="Roboto"/>
                <a:cs typeface="Roboto"/>
                <a:sym typeface="Roboto"/>
              </a:rPr>
              <a:t>Click “</a:t>
            </a:r>
            <a:r>
              <a:rPr b="1" i="1" lang="en-GB" sz="1800">
                <a:latin typeface="Roboto"/>
                <a:ea typeface="Roboto"/>
                <a:cs typeface="Roboto"/>
                <a:sym typeface="Roboto"/>
              </a:rPr>
              <a:t>Confirm Merge</a:t>
            </a:r>
            <a:r>
              <a:rPr lang="en-GB" sz="1800">
                <a:latin typeface="Roboto"/>
                <a:ea typeface="Roboto"/>
                <a:cs typeface="Roboto"/>
                <a:sym typeface="Roboto"/>
              </a:rPr>
              <a:t>”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-GB" sz="1800">
                <a:latin typeface="Roboto"/>
                <a:ea typeface="Roboto"/>
                <a:cs typeface="Roboto"/>
                <a:sym typeface="Roboto"/>
              </a:rPr>
              <a:t>Delete the branch (optional but recommended)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76"/>
          <p:cNvSpPr txBox="1"/>
          <p:nvPr>
            <p:ph type="title"/>
          </p:nvPr>
        </p:nvSpPr>
        <p:spPr>
          <a:xfrm>
            <a:off x="685800" y="2035900"/>
            <a:ext cx="7548900" cy="8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Demo 4 - Fork &amp; Clone</a:t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77"/>
          <p:cNvSpPr txBox="1"/>
          <p:nvPr/>
        </p:nvSpPr>
        <p:spPr>
          <a:xfrm>
            <a:off x="387250" y="1503450"/>
            <a:ext cx="2817300" cy="4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latin typeface="Roboto"/>
                <a:ea typeface="Roboto"/>
                <a:cs typeface="Roboto"/>
                <a:sym typeface="Roboto"/>
              </a:rPr>
              <a:t>Demo 4 - Fork</a:t>
            </a:r>
            <a:endParaRPr b="1" sz="2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56" name="Google Shape;556;p77"/>
          <p:cNvPicPr preferRelativeResize="0"/>
          <p:nvPr/>
        </p:nvPicPr>
        <p:blipFill rotWithShape="1">
          <a:blip r:embed="rId3">
            <a:alphaModFix/>
          </a:blip>
          <a:srcRect b="11875" l="442" r="50935" t="14454"/>
          <a:stretch/>
        </p:blipFill>
        <p:spPr>
          <a:xfrm>
            <a:off x="3078675" y="2191725"/>
            <a:ext cx="5661552" cy="2412650"/>
          </a:xfrm>
          <a:prstGeom prst="rect">
            <a:avLst/>
          </a:prstGeom>
          <a:noFill/>
          <a:ln>
            <a:noFill/>
          </a:ln>
        </p:spPr>
      </p:pic>
      <p:sp>
        <p:nvSpPr>
          <p:cNvPr id="557" name="Google Shape;557;p77"/>
          <p:cNvSpPr txBox="1"/>
          <p:nvPr/>
        </p:nvSpPr>
        <p:spPr>
          <a:xfrm>
            <a:off x="903625" y="3180250"/>
            <a:ext cx="820800" cy="4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latin typeface="Roboto"/>
                <a:ea typeface="Roboto"/>
                <a:cs typeface="Roboto"/>
                <a:sym typeface="Roboto"/>
              </a:rPr>
              <a:t>Fork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558" name="Google Shape;558;p77"/>
          <p:cNvCxnSpPr/>
          <p:nvPr/>
        </p:nvCxnSpPr>
        <p:spPr>
          <a:xfrm flipH="1" rot="10800000">
            <a:off x="1724425" y="2642050"/>
            <a:ext cx="6416400" cy="756000"/>
          </a:xfrm>
          <a:prstGeom prst="straightConnector1">
            <a:avLst/>
          </a:prstGeom>
          <a:noFill/>
          <a:ln cap="flat" cmpd="sng" w="38100">
            <a:solidFill>
              <a:srgbClr val="1D98F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" name="Google Shape;563;p78"/>
          <p:cNvPicPr preferRelativeResize="0"/>
          <p:nvPr/>
        </p:nvPicPr>
        <p:blipFill rotWithShape="1">
          <a:blip r:embed="rId3">
            <a:alphaModFix/>
          </a:blip>
          <a:srcRect b="17414" l="369" r="50985" t="15008"/>
          <a:stretch/>
        </p:blipFill>
        <p:spPr>
          <a:xfrm>
            <a:off x="3774375" y="2442225"/>
            <a:ext cx="4299802" cy="1679975"/>
          </a:xfrm>
          <a:prstGeom prst="rect">
            <a:avLst/>
          </a:prstGeom>
          <a:noFill/>
          <a:ln>
            <a:noFill/>
          </a:ln>
        </p:spPr>
      </p:pic>
      <p:sp>
        <p:nvSpPr>
          <p:cNvPr id="564" name="Google Shape;564;p78"/>
          <p:cNvSpPr txBox="1"/>
          <p:nvPr/>
        </p:nvSpPr>
        <p:spPr>
          <a:xfrm>
            <a:off x="1525300" y="3055863"/>
            <a:ext cx="9465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latin typeface="Roboto"/>
                <a:ea typeface="Roboto"/>
                <a:cs typeface="Roboto"/>
                <a:sym typeface="Roboto"/>
              </a:rPr>
              <a:t>Clone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565" name="Google Shape;565;p78"/>
          <p:cNvCxnSpPr>
            <a:stCxn id="564" idx="3"/>
          </p:cNvCxnSpPr>
          <p:nvPr/>
        </p:nvCxnSpPr>
        <p:spPr>
          <a:xfrm flipH="1" rot="10800000">
            <a:off x="2471800" y="3174813"/>
            <a:ext cx="4092600" cy="107400"/>
          </a:xfrm>
          <a:prstGeom prst="straightConnector1">
            <a:avLst/>
          </a:prstGeom>
          <a:noFill/>
          <a:ln cap="flat" cmpd="sng" w="38100">
            <a:solidFill>
              <a:srgbClr val="1D98F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79"/>
          <p:cNvSpPr txBox="1"/>
          <p:nvPr>
            <p:ph type="title"/>
          </p:nvPr>
        </p:nvSpPr>
        <p:spPr>
          <a:xfrm>
            <a:off x="685800" y="2035900"/>
            <a:ext cx="7548900" cy="8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Version Control Best Practice</a:t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80"/>
          <p:cNvSpPr txBox="1"/>
          <p:nvPr/>
        </p:nvSpPr>
        <p:spPr>
          <a:xfrm>
            <a:off x="600200" y="1687375"/>
            <a:ext cx="7089000" cy="31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AutoNum type="arabicPeriod"/>
            </a:pPr>
            <a:r>
              <a:rPr b="1" lang="en-GB" sz="1600">
                <a:latin typeface="Roboto"/>
                <a:ea typeface="Roboto"/>
                <a:cs typeface="Roboto"/>
                <a:sym typeface="Roboto"/>
              </a:rPr>
              <a:t>Commit related changes</a:t>
            </a:r>
            <a:endParaRPr b="1" sz="1600">
              <a:latin typeface="Roboto"/>
              <a:ea typeface="Roboto"/>
              <a:cs typeface="Roboto"/>
              <a:sym typeface="Roboto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○"/>
            </a:pPr>
            <a:r>
              <a:rPr lang="en-GB" sz="1600">
                <a:latin typeface="Roboto"/>
                <a:ea typeface="Roboto"/>
                <a:cs typeface="Roboto"/>
                <a:sym typeface="Roboto"/>
              </a:rPr>
              <a:t>Fixing two separate bugs should produce two separate commits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AutoNum type="arabicPeriod"/>
            </a:pPr>
            <a:r>
              <a:rPr b="1" lang="en-GB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Commit often</a:t>
            </a:r>
            <a:endParaRPr b="1"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</a:pPr>
            <a:r>
              <a:rPr lang="en-GB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Avoids merge conflicts and writing redundant code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AutoNum type="arabicPeriod"/>
            </a:pPr>
            <a:r>
              <a:rPr b="1" lang="en-GB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Test before you commit</a:t>
            </a:r>
            <a:endParaRPr b="1"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</a:pPr>
            <a:r>
              <a:rPr lang="en-GB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Very important in collaboration!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AutoNum type="arabicPeriod"/>
            </a:pPr>
            <a:r>
              <a:rPr b="1" lang="en-GB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Write clear and relevant commit messages</a:t>
            </a:r>
            <a:endParaRPr b="1"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</a:pPr>
            <a:r>
              <a:rPr lang="en-GB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What was the motivation for the commit?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</a:pPr>
            <a:r>
              <a:rPr lang="en-GB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How does it differ from previous versions?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81"/>
          <p:cNvSpPr txBox="1"/>
          <p:nvPr>
            <p:ph type="title"/>
          </p:nvPr>
        </p:nvSpPr>
        <p:spPr>
          <a:xfrm>
            <a:off x="685800" y="2035900"/>
            <a:ext cx="7548900" cy="8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Resources</a:t>
            </a:r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82"/>
          <p:cNvSpPr txBox="1"/>
          <p:nvPr/>
        </p:nvSpPr>
        <p:spPr>
          <a:xfrm>
            <a:off x="218550" y="1388950"/>
            <a:ext cx="1789200" cy="50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latin typeface="Roboto"/>
                <a:ea typeface="Roboto"/>
                <a:cs typeface="Roboto"/>
                <a:sym typeface="Roboto"/>
              </a:rPr>
              <a:t>Resources</a:t>
            </a:r>
            <a:endParaRPr b="1" sz="2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86" name="Google Shape;586;p82"/>
          <p:cNvSpPr txBox="1"/>
          <p:nvPr/>
        </p:nvSpPr>
        <p:spPr>
          <a:xfrm>
            <a:off x="218550" y="1891750"/>
            <a:ext cx="8706900" cy="28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Roboto"/>
                <a:ea typeface="Roboto"/>
                <a:cs typeface="Roboto"/>
                <a:sym typeface="Roboto"/>
              </a:rPr>
              <a:t>Intro to Command Line - </a:t>
            </a:r>
            <a:r>
              <a:rPr lang="en-GB" sz="12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https://www.git-tower.com/learn/git/ebook/en/command-line/appendix/command-line-101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Roboto"/>
                <a:ea typeface="Roboto"/>
                <a:cs typeface="Roboto"/>
                <a:sym typeface="Roboto"/>
              </a:rPr>
              <a:t>An intro to Git - </a:t>
            </a:r>
            <a:r>
              <a:rPr lang="en-GB" sz="12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https://www.freecodecamp.org/news/what-is-git-and-how-to-use-it-c341b049ae61/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Roboto"/>
                <a:ea typeface="Roboto"/>
                <a:cs typeface="Roboto"/>
                <a:sym typeface="Roboto"/>
              </a:rPr>
              <a:t>Youtube GitHub Video (Colt Steele) - </a:t>
            </a:r>
            <a:r>
              <a:rPr lang="en-GB" sz="1100" u="sng">
                <a:solidFill>
                  <a:schemeClr val="hlink"/>
                </a:solidFill>
                <a:hlinkClick r:id="rId5"/>
              </a:rPr>
              <a:t>https://www.youtube.com/watch?v=nhNq2kIvi9s&amp;t=819s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Roboto"/>
                <a:ea typeface="Roboto"/>
                <a:cs typeface="Roboto"/>
                <a:sym typeface="Roboto"/>
              </a:rPr>
              <a:t>Youtube Git Video (Colt Steele) - </a:t>
            </a:r>
            <a:r>
              <a:rPr lang="en-GB" sz="1100" u="sng">
                <a:solidFill>
                  <a:schemeClr val="hlink"/>
                </a:solidFill>
                <a:hlinkClick r:id="rId6"/>
              </a:rPr>
              <a:t>https://www.youtube.com/watch?v=USjZcfj8yxE&amp;t=238s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Roboto"/>
                <a:ea typeface="Roboto"/>
                <a:cs typeface="Roboto"/>
                <a:sym typeface="Roboto"/>
              </a:rPr>
              <a:t>Bash Cheatsheet - </a:t>
            </a:r>
            <a:r>
              <a:rPr lang="en-GB" sz="12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7"/>
              </a:rPr>
              <a:t>https://www.educative.io/blog/bash-shell-command-cheat-sheet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Roboto"/>
                <a:ea typeface="Roboto"/>
                <a:cs typeface="Roboto"/>
                <a:sym typeface="Roboto"/>
              </a:rPr>
              <a:t>Bash Commands - </a:t>
            </a:r>
            <a:r>
              <a:rPr lang="en-GB" sz="12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8"/>
              </a:rPr>
              <a:t>https://hackernoon.com/top-10-bash-file-system-commands-you-cant-live-without-4cd937bd7df1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Roboto"/>
                <a:ea typeface="Roboto"/>
                <a:cs typeface="Roboto"/>
                <a:sym typeface="Roboto"/>
              </a:rPr>
              <a:t>Data Science Git Resources - </a:t>
            </a:r>
            <a:r>
              <a:rPr lang="en-GB" sz="12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9"/>
              </a:rPr>
              <a:t>https://learn.co/lessons/dsc-git-practice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Roboto"/>
                <a:ea typeface="Roboto"/>
                <a:cs typeface="Roboto"/>
                <a:sym typeface="Roboto"/>
              </a:rPr>
              <a:t>Git Glossary - </a:t>
            </a:r>
            <a:r>
              <a:rPr lang="en-GB" sz="1100" u="sng">
                <a:solidFill>
                  <a:schemeClr val="hlink"/>
                </a:solidFill>
                <a:hlinkClick r:id="rId10"/>
              </a:rPr>
              <a:t>https://docs.github.com/en/github/getting-started-with-github/github-glossary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31"/>
          <p:cNvSpPr txBox="1"/>
          <p:nvPr>
            <p:ph type="title"/>
          </p:nvPr>
        </p:nvSpPr>
        <p:spPr>
          <a:xfrm>
            <a:off x="685800" y="2035900"/>
            <a:ext cx="7548900" cy="8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Git vs Github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32"/>
          <p:cNvSpPr txBox="1"/>
          <p:nvPr/>
        </p:nvSpPr>
        <p:spPr>
          <a:xfrm>
            <a:off x="1775100" y="1659475"/>
            <a:ext cx="5593800" cy="31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Roboto"/>
                <a:ea typeface="Roboto"/>
                <a:cs typeface="Roboto"/>
                <a:sym typeface="Roboto"/>
              </a:rPr>
              <a:t>Git and GitHub are both forms of version control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Roboto"/>
                <a:ea typeface="Roboto"/>
                <a:cs typeface="Roboto"/>
                <a:sym typeface="Roboto"/>
              </a:rPr>
              <a:t>Git is installed on your device and used </a:t>
            </a:r>
            <a:r>
              <a:rPr b="1" lang="en-GB" sz="1600">
                <a:latin typeface="Roboto"/>
                <a:ea typeface="Roboto"/>
                <a:cs typeface="Roboto"/>
                <a:sym typeface="Roboto"/>
              </a:rPr>
              <a:t>locally</a:t>
            </a:r>
            <a:endParaRPr b="1"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Roboto"/>
                <a:ea typeface="Roboto"/>
                <a:cs typeface="Roboto"/>
                <a:sym typeface="Roboto"/>
              </a:rPr>
              <a:t>GitHub is online and you can use it </a:t>
            </a:r>
            <a:r>
              <a:rPr b="1" lang="en-GB" sz="1600">
                <a:latin typeface="Roboto"/>
                <a:ea typeface="Roboto"/>
                <a:cs typeface="Roboto"/>
                <a:sym typeface="Roboto"/>
              </a:rPr>
              <a:t>r</a:t>
            </a:r>
            <a:r>
              <a:rPr b="1" lang="en-GB" sz="1600">
                <a:latin typeface="Roboto"/>
                <a:ea typeface="Roboto"/>
                <a:cs typeface="Roboto"/>
                <a:sym typeface="Roboto"/>
              </a:rPr>
              <a:t>emotely</a:t>
            </a:r>
            <a:endParaRPr b="1"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latin typeface="Roboto"/>
                <a:ea typeface="Roboto"/>
                <a:cs typeface="Roboto"/>
                <a:sym typeface="Roboto"/>
              </a:rPr>
              <a:t>Combined - extremely useful &amp; powerful tool!</a:t>
            </a:r>
            <a:endParaRPr b="1"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Roboto"/>
                <a:ea typeface="Roboto"/>
                <a:cs typeface="Roboto"/>
                <a:sym typeface="Roboto"/>
              </a:rPr>
              <a:t>GitHub and Git use common terminology but: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330200" lvl="0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●"/>
            </a:pPr>
            <a:r>
              <a:rPr lang="en-GB" sz="1600">
                <a:latin typeface="Roboto"/>
                <a:ea typeface="Roboto"/>
                <a:cs typeface="Roboto"/>
                <a:sym typeface="Roboto"/>
              </a:rPr>
              <a:t>You can use GitHub without needing to know Git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330200" lvl="0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●"/>
            </a:pPr>
            <a:r>
              <a:rPr lang="en-GB" sz="1600">
                <a:latin typeface="Roboto"/>
                <a:ea typeface="Roboto"/>
                <a:cs typeface="Roboto"/>
                <a:sym typeface="Roboto"/>
              </a:rPr>
              <a:t>You can use Git without needing to use GitHub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3"/>
          <p:cNvSpPr txBox="1"/>
          <p:nvPr>
            <p:ph type="title"/>
          </p:nvPr>
        </p:nvSpPr>
        <p:spPr>
          <a:xfrm>
            <a:off x="685800" y="2035900"/>
            <a:ext cx="7548900" cy="8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Terminology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4"/>
          <p:cNvSpPr txBox="1"/>
          <p:nvPr/>
        </p:nvSpPr>
        <p:spPr>
          <a:xfrm>
            <a:off x="708150" y="1749725"/>
            <a:ext cx="7727700" cy="27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latin typeface="Roboto"/>
                <a:ea typeface="Roboto"/>
                <a:cs typeface="Roboto"/>
                <a:sym typeface="Roboto"/>
              </a:rPr>
              <a:t>Git &amp; GitHub Terminology</a:t>
            </a:r>
            <a:endParaRPr b="1" sz="2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Roboto"/>
              <a:buAutoNum type="arabicPeriod"/>
            </a:pPr>
            <a:r>
              <a:rPr b="1" lang="en-GB" sz="1600">
                <a:latin typeface="Roboto"/>
                <a:ea typeface="Roboto"/>
                <a:cs typeface="Roboto"/>
                <a:sym typeface="Roboto"/>
              </a:rPr>
              <a:t>Repository 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330200" lvl="0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●"/>
            </a:pPr>
            <a:r>
              <a:rPr lang="en-GB" sz="1600">
                <a:latin typeface="Roboto"/>
                <a:ea typeface="Roboto"/>
                <a:cs typeface="Roboto"/>
                <a:sym typeface="Roboto"/>
              </a:rPr>
              <a:t>A data repository is a place where data is: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330200" lvl="1" marL="1828800" rtl="0" algn="l"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○"/>
            </a:pPr>
            <a:r>
              <a:rPr lang="en-GB" sz="1600">
                <a:latin typeface="Roboto"/>
                <a:ea typeface="Roboto"/>
                <a:cs typeface="Roboto"/>
                <a:sym typeface="Roboto"/>
              </a:rPr>
              <a:t>Stored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330200" lvl="1" marL="1828800" rtl="0" algn="l"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○"/>
            </a:pPr>
            <a:r>
              <a:rPr lang="en-GB" sz="1600">
                <a:latin typeface="Roboto"/>
                <a:ea typeface="Roboto"/>
                <a:cs typeface="Roboto"/>
                <a:sym typeface="Roboto"/>
              </a:rPr>
              <a:t>Maintained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18288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330200" lvl="0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●"/>
            </a:pPr>
            <a:r>
              <a:rPr lang="en-GB" sz="1600">
                <a:latin typeface="Roboto"/>
                <a:ea typeface="Roboto"/>
                <a:cs typeface="Roboto"/>
                <a:sym typeface="Roboto"/>
              </a:rPr>
              <a:t>Repositories can contain any file type your project needs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